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6"/>
  </p:notesMasterIdLst>
  <p:sldIdLst>
    <p:sldId id="256" r:id="rId2"/>
    <p:sldId id="257" r:id="rId3"/>
    <p:sldId id="266" r:id="rId4"/>
    <p:sldId id="267" r:id="rId5"/>
    <p:sldId id="265" r:id="rId6"/>
    <p:sldId id="268" r:id="rId7"/>
    <p:sldId id="269" r:id="rId8"/>
    <p:sldId id="270" r:id="rId9"/>
    <p:sldId id="271" r:id="rId10"/>
    <p:sldId id="273" r:id="rId11"/>
    <p:sldId id="272" r:id="rId12"/>
    <p:sldId id="274" r:id="rId13"/>
    <p:sldId id="281" r:id="rId14"/>
    <p:sldId id="282" r:id="rId15"/>
    <p:sldId id="284" r:id="rId16"/>
    <p:sldId id="286" r:id="rId17"/>
    <p:sldId id="285" r:id="rId18"/>
    <p:sldId id="288" r:id="rId19"/>
    <p:sldId id="287" r:id="rId20"/>
    <p:sldId id="283" r:id="rId21"/>
    <p:sldId id="275" r:id="rId22"/>
    <p:sldId id="289" r:id="rId23"/>
    <p:sldId id="291" r:id="rId24"/>
    <p:sldId id="258" r:id="rId25"/>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riana castillo" initials="ac" lastIdx="1" clrIdx="0">
    <p:extLst>
      <p:ext uri="{19B8F6BF-5375-455C-9EA6-DF929625EA0E}">
        <p15:presenceInfo xmlns:p15="http://schemas.microsoft.com/office/powerpoint/2012/main" userId="ac1a50f7045bd37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53"/>
  </p:normalViewPr>
  <p:slideViewPr>
    <p:cSldViewPr snapToGrid="0" snapToObjects="1">
      <p:cViewPr varScale="1">
        <p:scale>
          <a:sx n="68" d="100"/>
          <a:sy n="68" d="100"/>
        </p:scale>
        <p:origin x="144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0BB404-EBBE-451D-B077-0CFE01BE361B}" type="datetimeFigureOut">
              <a:rPr lang="es-CO" smtClean="0"/>
              <a:t>14/03/2023</a:t>
            </a:fld>
            <a:endParaRPr lang="es-CO"/>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688845-D0BD-4EE6-8426-AD4C9994733B}" type="slidenum">
              <a:rPr lang="es-CO" smtClean="0"/>
              <a:t>‹Nº›</a:t>
            </a:fld>
            <a:endParaRPr lang="es-CO"/>
          </a:p>
        </p:txBody>
      </p:sp>
    </p:spTree>
    <p:extLst>
      <p:ext uri="{BB962C8B-B14F-4D97-AF65-F5344CB8AC3E}">
        <p14:creationId xmlns:p14="http://schemas.microsoft.com/office/powerpoint/2010/main" val="29644938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01688845-D0BD-4EE6-8426-AD4C9994733B}" type="slidenum">
              <a:rPr lang="es-CO" smtClean="0"/>
              <a:t>10</a:t>
            </a:fld>
            <a:endParaRPr lang="es-CO"/>
          </a:p>
        </p:txBody>
      </p:sp>
    </p:spTree>
    <p:extLst>
      <p:ext uri="{BB962C8B-B14F-4D97-AF65-F5344CB8AC3E}">
        <p14:creationId xmlns:p14="http://schemas.microsoft.com/office/powerpoint/2010/main" val="33872832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D06D2A4F-F65E-2D4B-90AB-FC81FA7592EF}" type="datetimeFigureOut">
              <a:rPr lang="es-CO" smtClean="0"/>
              <a:t>14/03/2023</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A7920861-FEE5-CA4B-BF99-C74D4307C7ED}" type="slidenum">
              <a:rPr lang="es-CO" smtClean="0"/>
              <a:t>‹Nº›</a:t>
            </a:fld>
            <a:endParaRPr lang="es-CO"/>
          </a:p>
        </p:txBody>
      </p:sp>
    </p:spTree>
    <p:extLst>
      <p:ext uri="{BB962C8B-B14F-4D97-AF65-F5344CB8AC3E}">
        <p14:creationId xmlns:p14="http://schemas.microsoft.com/office/powerpoint/2010/main" val="3496587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D06D2A4F-F65E-2D4B-90AB-FC81FA7592EF}" type="datetimeFigureOut">
              <a:rPr lang="es-CO" smtClean="0"/>
              <a:t>14/03/2023</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A7920861-FEE5-CA4B-BF99-C74D4307C7ED}" type="slidenum">
              <a:rPr lang="es-CO" smtClean="0"/>
              <a:t>‹Nº›</a:t>
            </a:fld>
            <a:endParaRPr lang="es-CO"/>
          </a:p>
        </p:txBody>
      </p:sp>
    </p:spTree>
    <p:extLst>
      <p:ext uri="{BB962C8B-B14F-4D97-AF65-F5344CB8AC3E}">
        <p14:creationId xmlns:p14="http://schemas.microsoft.com/office/powerpoint/2010/main" val="25945027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D06D2A4F-F65E-2D4B-90AB-FC81FA7592EF}" type="datetimeFigureOut">
              <a:rPr lang="es-CO" smtClean="0"/>
              <a:t>14/03/2023</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A7920861-FEE5-CA4B-BF99-C74D4307C7ED}" type="slidenum">
              <a:rPr lang="es-CO" smtClean="0"/>
              <a:t>‹Nº›</a:t>
            </a:fld>
            <a:endParaRPr lang="es-CO"/>
          </a:p>
        </p:txBody>
      </p:sp>
    </p:spTree>
    <p:extLst>
      <p:ext uri="{BB962C8B-B14F-4D97-AF65-F5344CB8AC3E}">
        <p14:creationId xmlns:p14="http://schemas.microsoft.com/office/powerpoint/2010/main" val="4529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D06D2A4F-F65E-2D4B-90AB-FC81FA7592EF}" type="datetimeFigureOut">
              <a:rPr lang="es-CO" smtClean="0"/>
              <a:t>14/03/2023</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A7920861-FEE5-CA4B-BF99-C74D4307C7ED}" type="slidenum">
              <a:rPr lang="es-CO" smtClean="0"/>
              <a:t>‹Nº›</a:t>
            </a:fld>
            <a:endParaRPr lang="es-CO"/>
          </a:p>
        </p:txBody>
      </p:sp>
    </p:spTree>
    <p:extLst>
      <p:ext uri="{BB962C8B-B14F-4D97-AF65-F5344CB8AC3E}">
        <p14:creationId xmlns:p14="http://schemas.microsoft.com/office/powerpoint/2010/main" val="22503370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D06D2A4F-F65E-2D4B-90AB-FC81FA7592EF}" type="datetimeFigureOut">
              <a:rPr lang="es-CO" smtClean="0"/>
              <a:t>14/03/2023</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A7920861-FEE5-CA4B-BF99-C74D4307C7ED}" type="slidenum">
              <a:rPr lang="es-CO" smtClean="0"/>
              <a:t>‹Nº›</a:t>
            </a:fld>
            <a:endParaRPr lang="es-CO"/>
          </a:p>
        </p:txBody>
      </p:sp>
    </p:spTree>
    <p:extLst>
      <p:ext uri="{BB962C8B-B14F-4D97-AF65-F5344CB8AC3E}">
        <p14:creationId xmlns:p14="http://schemas.microsoft.com/office/powerpoint/2010/main" val="13392527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Editar los estilos de texto del patrón
Segundo nivel
Tercer nivel
Cuarto nivel
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Editar los estilos de texto del patrón
Segundo nivel
Tercer nivel
Cuarto nivel
Quinto nivel</a:t>
            </a:r>
            <a:endParaRPr lang="en-US" dirty="0"/>
          </a:p>
        </p:txBody>
      </p:sp>
      <p:sp>
        <p:nvSpPr>
          <p:cNvPr id="5" name="Date Placeholder 4"/>
          <p:cNvSpPr>
            <a:spLocks noGrp="1"/>
          </p:cNvSpPr>
          <p:nvPr>
            <p:ph type="dt" sz="half" idx="10"/>
          </p:nvPr>
        </p:nvSpPr>
        <p:spPr/>
        <p:txBody>
          <a:bodyPr/>
          <a:lstStyle/>
          <a:p>
            <a:fld id="{D06D2A4F-F65E-2D4B-90AB-FC81FA7592EF}" type="datetimeFigureOut">
              <a:rPr lang="es-CO" smtClean="0"/>
              <a:t>14/03/2023</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A7920861-FEE5-CA4B-BF99-C74D4307C7ED}" type="slidenum">
              <a:rPr lang="es-CO" smtClean="0"/>
              <a:t>‹Nº›</a:t>
            </a:fld>
            <a:endParaRPr lang="es-CO"/>
          </a:p>
        </p:txBody>
      </p:sp>
    </p:spTree>
    <p:extLst>
      <p:ext uri="{BB962C8B-B14F-4D97-AF65-F5344CB8AC3E}">
        <p14:creationId xmlns:p14="http://schemas.microsoft.com/office/powerpoint/2010/main" val="1597114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
Segundo nivel
Tercer nivel
Cuarto nivel
Quinto nivel</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es-ES"/>
              <a:t>Editar los estilos de texto del patrón
Segundo nivel
Tercer nivel
Cuarto nivel
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
Segundo nivel
Tercer nivel
Cuarto nivel
Quinto nivel</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es-ES"/>
              <a:t>Editar los estilos de texto del patrón
Segundo nivel
Tercer nivel
Cuarto nivel
Quinto nivel</a:t>
            </a:r>
            <a:endParaRPr lang="en-US" dirty="0"/>
          </a:p>
        </p:txBody>
      </p:sp>
      <p:sp>
        <p:nvSpPr>
          <p:cNvPr id="7" name="Date Placeholder 6"/>
          <p:cNvSpPr>
            <a:spLocks noGrp="1"/>
          </p:cNvSpPr>
          <p:nvPr>
            <p:ph type="dt" sz="half" idx="10"/>
          </p:nvPr>
        </p:nvSpPr>
        <p:spPr/>
        <p:txBody>
          <a:bodyPr/>
          <a:lstStyle/>
          <a:p>
            <a:fld id="{D06D2A4F-F65E-2D4B-90AB-FC81FA7592EF}" type="datetimeFigureOut">
              <a:rPr lang="es-CO" smtClean="0"/>
              <a:t>14/03/2023</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A7920861-FEE5-CA4B-BF99-C74D4307C7ED}" type="slidenum">
              <a:rPr lang="es-CO" smtClean="0"/>
              <a:t>‹Nº›</a:t>
            </a:fld>
            <a:endParaRPr lang="es-CO"/>
          </a:p>
        </p:txBody>
      </p:sp>
    </p:spTree>
    <p:extLst>
      <p:ext uri="{BB962C8B-B14F-4D97-AF65-F5344CB8AC3E}">
        <p14:creationId xmlns:p14="http://schemas.microsoft.com/office/powerpoint/2010/main" val="4638429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D06D2A4F-F65E-2D4B-90AB-FC81FA7592EF}" type="datetimeFigureOut">
              <a:rPr lang="es-CO" smtClean="0"/>
              <a:t>14/03/2023</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A7920861-FEE5-CA4B-BF99-C74D4307C7ED}" type="slidenum">
              <a:rPr lang="es-CO" smtClean="0"/>
              <a:t>‹Nº›</a:t>
            </a:fld>
            <a:endParaRPr lang="es-CO"/>
          </a:p>
        </p:txBody>
      </p:sp>
    </p:spTree>
    <p:extLst>
      <p:ext uri="{BB962C8B-B14F-4D97-AF65-F5344CB8AC3E}">
        <p14:creationId xmlns:p14="http://schemas.microsoft.com/office/powerpoint/2010/main" val="622031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6D2A4F-F65E-2D4B-90AB-FC81FA7592EF}" type="datetimeFigureOut">
              <a:rPr lang="es-CO" smtClean="0"/>
              <a:t>14/03/2023</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A7920861-FEE5-CA4B-BF99-C74D4307C7ED}" type="slidenum">
              <a:rPr lang="es-CO" smtClean="0"/>
              <a:t>‹Nº›</a:t>
            </a:fld>
            <a:endParaRPr lang="es-CO"/>
          </a:p>
        </p:txBody>
      </p:sp>
    </p:spTree>
    <p:extLst>
      <p:ext uri="{BB962C8B-B14F-4D97-AF65-F5344CB8AC3E}">
        <p14:creationId xmlns:p14="http://schemas.microsoft.com/office/powerpoint/2010/main" val="3983743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
Segundo nivel
Tercer nivel
Cuarto nivel
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
Segundo nivel
Tercer nivel
Cuarto nivel
Quinto nivel</a:t>
            </a:r>
            <a:endParaRPr lang="en-US" dirty="0"/>
          </a:p>
        </p:txBody>
      </p:sp>
      <p:sp>
        <p:nvSpPr>
          <p:cNvPr id="5" name="Date Placeholder 4"/>
          <p:cNvSpPr>
            <a:spLocks noGrp="1"/>
          </p:cNvSpPr>
          <p:nvPr>
            <p:ph type="dt" sz="half" idx="10"/>
          </p:nvPr>
        </p:nvSpPr>
        <p:spPr/>
        <p:txBody>
          <a:bodyPr/>
          <a:lstStyle/>
          <a:p>
            <a:fld id="{D06D2A4F-F65E-2D4B-90AB-FC81FA7592EF}" type="datetimeFigureOut">
              <a:rPr lang="es-CO" smtClean="0"/>
              <a:t>14/03/2023</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A7920861-FEE5-CA4B-BF99-C74D4307C7ED}" type="slidenum">
              <a:rPr lang="es-CO" smtClean="0"/>
              <a:t>‹Nº›</a:t>
            </a:fld>
            <a:endParaRPr lang="es-CO"/>
          </a:p>
        </p:txBody>
      </p:sp>
    </p:spTree>
    <p:extLst>
      <p:ext uri="{BB962C8B-B14F-4D97-AF65-F5344CB8AC3E}">
        <p14:creationId xmlns:p14="http://schemas.microsoft.com/office/powerpoint/2010/main" val="29964581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
Segundo nivel
Tercer nivel
Cuarto nivel
Quinto nivel</a:t>
            </a:r>
            <a:endParaRPr lang="en-US" dirty="0"/>
          </a:p>
        </p:txBody>
      </p:sp>
      <p:sp>
        <p:nvSpPr>
          <p:cNvPr id="5" name="Date Placeholder 4"/>
          <p:cNvSpPr>
            <a:spLocks noGrp="1"/>
          </p:cNvSpPr>
          <p:nvPr>
            <p:ph type="dt" sz="half" idx="10"/>
          </p:nvPr>
        </p:nvSpPr>
        <p:spPr/>
        <p:txBody>
          <a:bodyPr/>
          <a:lstStyle/>
          <a:p>
            <a:fld id="{D06D2A4F-F65E-2D4B-90AB-FC81FA7592EF}" type="datetimeFigureOut">
              <a:rPr lang="es-CO" smtClean="0"/>
              <a:t>14/03/2023</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A7920861-FEE5-CA4B-BF99-C74D4307C7ED}" type="slidenum">
              <a:rPr lang="es-CO" smtClean="0"/>
              <a:t>‹Nº›</a:t>
            </a:fld>
            <a:endParaRPr lang="es-CO"/>
          </a:p>
        </p:txBody>
      </p:sp>
    </p:spTree>
    <p:extLst>
      <p:ext uri="{BB962C8B-B14F-4D97-AF65-F5344CB8AC3E}">
        <p14:creationId xmlns:p14="http://schemas.microsoft.com/office/powerpoint/2010/main" val="25420599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6D2A4F-F65E-2D4B-90AB-FC81FA7592EF}" type="datetimeFigureOut">
              <a:rPr lang="es-CO" smtClean="0"/>
              <a:t>14/03/2023</a:t>
            </a:fld>
            <a:endParaRPr lang="es-CO"/>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920861-FEE5-CA4B-BF99-C74D4307C7ED}" type="slidenum">
              <a:rPr lang="es-CO" smtClean="0"/>
              <a:t>‹Nº›</a:t>
            </a:fld>
            <a:endParaRPr lang="es-CO"/>
          </a:p>
        </p:txBody>
      </p:sp>
    </p:spTree>
    <p:extLst>
      <p:ext uri="{BB962C8B-B14F-4D97-AF65-F5344CB8AC3E}">
        <p14:creationId xmlns:p14="http://schemas.microsoft.com/office/powerpoint/2010/main" val="25421102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B3CE0129-FE42-0589-0A83-8F640CB165EA}"/>
              </a:ext>
            </a:extLst>
          </p:cNvPr>
          <p:cNvSpPr txBox="1"/>
          <p:nvPr/>
        </p:nvSpPr>
        <p:spPr>
          <a:xfrm>
            <a:off x="1221472" y="3053500"/>
            <a:ext cx="7010400" cy="1569660"/>
          </a:xfrm>
          <a:prstGeom prst="rect">
            <a:avLst/>
          </a:prstGeom>
          <a:noFill/>
        </p:spPr>
        <p:txBody>
          <a:bodyPr wrap="square" rtlCol="0">
            <a:spAutoFit/>
          </a:bodyPr>
          <a:lstStyle/>
          <a:p>
            <a:pPr algn="just"/>
            <a:r>
              <a:rPr lang="es-ES" sz="2400" b="1" dirty="0">
                <a:latin typeface="Arial" panose="020B0604020202020204" pitchFamily="34" charset="0"/>
                <a:cs typeface="Arial" panose="020B0604020202020204" pitchFamily="34" charset="0"/>
              </a:rPr>
              <a:t>DISEÑO E IMPLEMENTACIÓN DE UN SISTEMA DE COSTOS (ABC  ESTÁNDAR) EN LA DISTRIBUIDORA DE CARNES NICOL, MUNICIPIO DE TOTORÒ - CAUCA</a:t>
            </a:r>
            <a:endParaRPr lang="es-CO" sz="2400" b="1" dirty="0">
              <a:latin typeface="Arial" panose="020B0604020202020204" pitchFamily="34" charset="0"/>
              <a:cs typeface="Arial" panose="020B0604020202020204" pitchFamily="34" charset="0"/>
            </a:endParaRPr>
          </a:p>
        </p:txBody>
      </p:sp>
      <p:sp>
        <p:nvSpPr>
          <p:cNvPr id="3" name="CuadroTexto 2">
            <a:extLst>
              <a:ext uri="{FF2B5EF4-FFF2-40B4-BE49-F238E27FC236}">
                <a16:creationId xmlns:a16="http://schemas.microsoft.com/office/drawing/2014/main" id="{D9466E92-6C54-096D-DD92-CFC1100C2B72}"/>
              </a:ext>
            </a:extLst>
          </p:cNvPr>
          <p:cNvSpPr txBox="1"/>
          <p:nvPr/>
        </p:nvSpPr>
        <p:spPr>
          <a:xfrm>
            <a:off x="2866324" y="5278272"/>
            <a:ext cx="5621262" cy="707886"/>
          </a:xfrm>
          <a:prstGeom prst="rect">
            <a:avLst/>
          </a:prstGeom>
          <a:noFill/>
        </p:spPr>
        <p:txBody>
          <a:bodyPr wrap="square" rtlCol="0">
            <a:spAutoFit/>
          </a:bodyPr>
          <a:lstStyle/>
          <a:p>
            <a:pPr algn="r"/>
            <a:r>
              <a:rPr lang="es-ES" sz="2000" b="1" i="1" dirty="0">
                <a:latin typeface="Arial" panose="020B0604020202020204" pitchFamily="34" charset="0"/>
                <a:cs typeface="Arial" panose="020B0604020202020204" pitchFamily="34" charset="0"/>
              </a:rPr>
              <a:t>LEIDY VANESA BERRIO ANRRANGO </a:t>
            </a:r>
          </a:p>
          <a:p>
            <a:pPr algn="r"/>
            <a:r>
              <a:rPr lang="es-ES" sz="2000" b="1" i="1" dirty="0">
                <a:latin typeface="Arial" panose="020B0604020202020204" pitchFamily="34" charset="0"/>
                <a:cs typeface="Arial" panose="020B0604020202020204" pitchFamily="34" charset="0"/>
              </a:rPr>
              <a:t>ADRIANA CASTILLO PILLIMUE</a:t>
            </a:r>
            <a:endParaRPr lang="es-CO" sz="2000"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76194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ECE72F07-9AB0-1614-DE81-E1630DDE0D86}"/>
              </a:ext>
            </a:extLst>
          </p:cNvPr>
          <p:cNvSpPr txBox="1"/>
          <p:nvPr/>
        </p:nvSpPr>
        <p:spPr>
          <a:xfrm>
            <a:off x="411987" y="208999"/>
            <a:ext cx="6337301" cy="461665"/>
          </a:xfrm>
          <a:prstGeom prst="rect">
            <a:avLst/>
          </a:prstGeom>
          <a:noFill/>
        </p:spPr>
        <p:txBody>
          <a:bodyPr wrap="square" rtlCol="0">
            <a:spAutoFit/>
          </a:bodyPr>
          <a:lstStyle/>
          <a:p>
            <a:r>
              <a:rPr lang="es-ES" sz="2400" b="1" dirty="0">
                <a:latin typeface="Arial" panose="020B0604020202020204" pitchFamily="34" charset="0"/>
                <a:cs typeface="Arial" panose="020B0604020202020204" pitchFamily="34" charset="0"/>
              </a:rPr>
              <a:t>ESTRUCTURA ORGANIZACIONAL </a:t>
            </a:r>
            <a:endParaRPr lang="es-CO" sz="2400" b="1" dirty="0">
              <a:latin typeface="Arial" panose="020B0604020202020204" pitchFamily="34" charset="0"/>
              <a:cs typeface="Arial" panose="020B0604020202020204" pitchFamily="34" charset="0"/>
            </a:endParaRPr>
          </a:p>
        </p:txBody>
      </p:sp>
      <p:pic>
        <p:nvPicPr>
          <p:cNvPr id="7" name="Imagen 6">
            <a:extLst>
              <a:ext uri="{FF2B5EF4-FFF2-40B4-BE49-F238E27FC236}">
                <a16:creationId xmlns:a16="http://schemas.microsoft.com/office/drawing/2014/main" id="{83B0BC80-527C-F536-5E15-1BD89D95839B}"/>
              </a:ext>
            </a:extLst>
          </p:cNvPr>
          <p:cNvPicPr>
            <a:picLocks noChangeAspect="1"/>
          </p:cNvPicPr>
          <p:nvPr/>
        </p:nvPicPr>
        <p:blipFill>
          <a:blip r:embed="rId4"/>
          <a:stretch>
            <a:fillRect/>
          </a:stretch>
        </p:blipFill>
        <p:spPr>
          <a:xfrm>
            <a:off x="609396" y="1701800"/>
            <a:ext cx="7925207" cy="4394200"/>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7301910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C5FA7CC-8AF8-13DC-8AA7-1EEB0B8F6360}"/>
              </a:ext>
            </a:extLst>
          </p:cNvPr>
          <p:cNvSpPr txBox="1"/>
          <p:nvPr/>
        </p:nvSpPr>
        <p:spPr>
          <a:xfrm>
            <a:off x="368300" y="1564675"/>
            <a:ext cx="8134255" cy="3728649"/>
          </a:xfrm>
          <a:prstGeom prst="rect">
            <a:avLst/>
          </a:prstGeom>
          <a:noFill/>
        </p:spPr>
        <p:txBody>
          <a:bodyPr wrap="square" rtlCol="0">
            <a:spAutoFit/>
          </a:bodyPr>
          <a:lstStyle/>
          <a:p>
            <a:pPr algn="just">
              <a:lnSpc>
                <a:spcPct val="150000"/>
              </a:lnSpc>
            </a:pPr>
            <a:r>
              <a:rPr lang="es-ES" sz="2000" b="1" dirty="0">
                <a:latin typeface="Arial" panose="020B0604020202020204" pitchFamily="34" charset="0"/>
                <a:cs typeface="Arial" panose="020B0604020202020204" pitchFamily="34" charset="0"/>
              </a:rPr>
              <a:t>Información financiera</a:t>
            </a:r>
          </a:p>
          <a:p>
            <a:pPr algn="just">
              <a:lnSpc>
                <a:spcPct val="150000"/>
              </a:lnSpc>
            </a:pPr>
            <a:endParaRPr lang="es-ES" sz="2000" b="1" dirty="0">
              <a:latin typeface="Arial" panose="020B0604020202020204" pitchFamily="34" charset="0"/>
              <a:cs typeface="Arial" panose="020B0604020202020204" pitchFamily="34" charset="0"/>
            </a:endParaRPr>
          </a:p>
          <a:p>
            <a:pPr algn="just">
              <a:lnSpc>
                <a:spcPct val="150000"/>
              </a:lnSpc>
            </a:pPr>
            <a:r>
              <a:rPr lang="es-ES" sz="2000" dirty="0">
                <a:latin typeface="Arial" panose="020B0604020202020204" pitchFamily="34" charset="0"/>
                <a:cs typeface="Arial" panose="020B0604020202020204" pitchFamily="34" charset="0"/>
              </a:rPr>
              <a:t>Para llevar a cabo la identificación de las actividades primordiales y así establecer el diseño del sistema de costos ABC, se incluirá de manera veraz los datos de las diferentes estructuras financieras que hacen parte de la empresa de alimentos cárnicos; además de apoyar la debida clasificación de los costos y gastos directos e indirectos de cada una de las actividades.</a:t>
            </a:r>
          </a:p>
        </p:txBody>
      </p:sp>
      <p:sp>
        <p:nvSpPr>
          <p:cNvPr id="4" name="CuadroTexto 3">
            <a:extLst>
              <a:ext uri="{FF2B5EF4-FFF2-40B4-BE49-F238E27FC236}">
                <a16:creationId xmlns:a16="http://schemas.microsoft.com/office/drawing/2014/main" id="{ECE72F07-9AB0-1614-DE81-E1630DDE0D86}"/>
              </a:ext>
            </a:extLst>
          </p:cNvPr>
          <p:cNvSpPr txBox="1"/>
          <p:nvPr/>
        </p:nvSpPr>
        <p:spPr>
          <a:xfrm>
            <a:off x="210819" y="232569"/>
            <a:ext cx="6337301" cy="461665"/>
          </a:xfrm>
          <a:prstGeom prst="rect">
            <a:avLst/>
          </a:prstGeom>
          <a:noFill/>
        </p:spPr>
        <p:txBody>
          <a:bodyPr wrap="square" rtlCol="0">
            <a:spAutoFit/>
          </a:bodyPr>
          <a:lstStyle/>
          <a:p>
            <a:r>
              <a:rPr lang="es-ES" sz="2400" b="1" dirty="0">
                <a:latin typeface="Arial" panose="020B0604020202020204" pitchFamily="34" charset="0"/>
                <a:cs typeface="Arial" panose="020B0604020202020204" pitchFamily="34" charset="0"/>
              </a:rPr>
              <a:t>ESTRUCTURA ORGANIZACIONAL </a:t>
            </a:r>
            <a:endParaRPr lang="es-CO"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802885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C5FA7CC-8AF8-13DC-8AA7-1EEB0B8F6360}"/>
              </a:ext>
            </a:extLst>
          </p:cNvPr>
          <p:cNvSpPr txBox="1"/>
          <p:nvPr/>
        </p:nvSpPr>
        <p:spPr>
          <a:xfrm>
            <a:off x="368300" y="1058837"/>
            <a:ext cx="8407400" cy="646331"/>
          </a:xfrm>
          <a:prstGeom prst="rect">
            <a:avLst/>
          </a:prstGeom>
          <a:noFill/>
        </p:spPr>
        <p:txBody>
          <a:bodyPr wrap="square" rtlCol="0">
            <a:spAutoFit/>
          </a:bodyPr>
          <a:lstStyle/>
          <a:p>
            <a:pPr algn="just"/>
            <a:r>
              <a:rPr lang="es-ES" b="1" dirty="0">
                <a:latin typeface="Arial" panose="020B0604020202020204" pitchFamily="34" charset="0"/>
                <a:cs typeface="Arial" panose="020B0604020202020204" pitchFamily="34" charset="0"/>
              </a:rPr>
              <a:t>Estado de Situación Financiera Inicial </a:t>
            </a:r>
          </a:p>
          <a:p>
            <a:pPr algn="just"/>
            <a:endParaRPr lang="es-ES" b="1" dirty="0">
              <a:latin typeface="Arial" panose="020B0604020202020204" pitchFamily="34" charset="0"/>
              <a:cs typeface="Arial" panose="020B0604020202020204" pitchFamily="34" charset="0"/>
            </a:endParaRPr>
          </a:p>
        </p:txBody>
      </p:sp>
      <p:sp>
        <p:nvSpPr>
          <p:cNvPr id="4" name="CuadroTexto 3">
            <a:extLst>
              <a:ext uri="{FF2B5EF4-FFF2-40B4-BE49-F238E27FC236}">
                <a16:creationId xmlns:a16="http://schemas.microsoft.com/office/drawing/2014/main" id="{ECE72F07-9AB0-1614-DE81-E1630DDE0D86}"/>
              </a:ext>
            </a:extLst>
          </p:cNvPr>
          <p:cNvSpPr txBox="1"/>
          <p:nvPr/>
        </p:nvSpPr>
        <p:spPr>
          <a:xfrm>
            <a:off x="210819" y="232569"/>
            <a:ext cx="6337301" cy="461665"/>
          </a:xfrm>
          <a:prstGeom prst="rect">
            <a:avLst/>
          </a:prstGeom>
          <a:noFill/>
        </p:spPr>
        <p:txBody>
          <a:bodyPr wrap="square" rtlCol="0">
            <a:spAutoFit/>
          </a:bodyPr>
          <a:lstStyle/>
          <a:p>
            <a:r>
              <a:rPr lang="es-ES" sz="2400" b="1" dirty="0">
                <a:latin typeface="Arial" panose="020B0604020202020204" pitchFamily="34" charset="0"/>
                <a:cs typeface="Arial" panose="020B0604020202020204" pitchFamily="34" charset="0"/>
              </a:rPr>
              <a:t>ESTRUCTURA ORGANIZACIONAL </a:t>
            </a:r>
            <a:endParaRPr lang="es-CO" sz="2400" b="1" dirty="0">
              <a:latin typeface="Arial" panose="020B0604020202020204" pitchFamily="34" charset="0"/>
              <a:cs typeface="Arial" panose="020B0604020202020204" pitchFamily="34" charset="0"/>
            </a:endParaRPr>
          </a:p>
        </p:txBody>
      </p:sp>
      <p:pic>
        <p:nvPicPr>
          <p:cNvPr id="5" name="Imagen 4">
            <a:extLst>
              <a:ext uri="{FF2B5EF4-FFF2-40B4-BE49-F238E27FC236}">
                <a16:creationId xmlns:a16="http://schemas.microsoft.com/office/drawing/2014/main" id="{B8CD3A97-0648-D31B-7872-87773843863E}"/>
              </a:ext>
            </a:extLst>
          </p:cNvPr>
          <p:cNvPicPr>
            <a:picLocks noChangeAspect="1"/>
          </p:cNvPicPr>
          <p:nvPr/>
        </p:nvPicPr>
        <p:blipFill rotWithShape="1">
          <a:blip r:embed="rId3"/>
          <a:srcRect l="896" t="2390" r="1338" b="5985"/>
          <a:stretch/>
        </p:blipFill>
        <p:spPr>
          <a:xfrm>
            <a:off x="442762" y="1549666"/>
            <a:ext cx="8123722" cy="4764507"/>
          </a:xfrm>
          <a:prstGeom prst="rect">
            <a:avLst/>
          </a:prstGeom>
        </p:spPr>
      </p:pic>
    </p:spTree>
    <p:extLst>
      <p:ext uri="{BB962C8B-B14F-4D97-AF65-F5344CB8AC3E}">
        <p14:creationId xmlns:p14="http://schemas.microsoft.com/office/powerpoint/2010/main" val="983683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C5FA7CC-8AF8-13DC-8AA7-1EEB0B8F6360}"/>
              </a:ext>
            </a:extLst>
          </p:cNvPr>
          <p:cNvSpPr txBox="1"/>
          <p:nvPr/>
        </p:nvSpPr>
        <p:spPr>
          <a:xfrm>
            <a:off x="4444408" y="1584251"/>
            <a:ext cx="4431875" cy="3600986"/>
          </a:xfrm>
          <a:prstGeom prst="rect">
            <a:avLst/>
          </a:prstGeom>
          <a:noFill/>
        </p:spPr>
        <p:txBody>
          <a:bodyPr wrap="square" rtlCol="0">
            <a:spAutoFit/>
          </a:bodyPr>
          <a:lstStyle/>
          <a:p>
            <a:pPr algn="just">
              <a:lnSpc>
                <a:spcPct val="150000"/>
              </a:lnSpc>
            </a:pPr>
            <a:r>
              <a:rPr lang="es-ES" sz="2000" dirty="0">
                <a:latin typeface="Arial" panose="020B0604020202020204" pitchFamily="34" charset="0"/>
                <a:cs typeface="Arial" panose="020B0604020202020204" pitchFamily="34" charset="0"/>
              </a:rPr>
              <a:t>Una vez articulada la información de costos ABC, se procede a establecer las áreas existentes en La Distribuidora de Carnes Nicol, de esa manera se integran los procesos y las actividades componentes de estos. </a:t>
            </a:r>
          </a:p>
          <a:p>
            <a:pPr algn="just"/>
            <a:endParaRPr lang="es-ES" sz="2000" b="1" dirty="0">
              <a:latin typeface="Arial" panose="020B0604020202020204" pitchFamily="34" charset="0"/>
              <a:cs typeface="Arial" panose="020B0604020202020204" pitchFamily="34" charset="0"/>
            </a:endParaRPr>
          </a:p>
        </p:txBody>
      </p:sp>
      <p:sp>
        <p:nvSpPr>
          <p:cNvPr id="4" name="CuadroTexto 3">
            <a:extLst>
              <a:ext uri="{FF2B5EF4-FFF2-40B4-BE49-F238E27FC236}">
                <a16:creationId xmlns:a16="http://schemas.microsoft.com/office/drawing/2014/main" id="{ECE72F07-9AB0-1614-DE81-E1630DDE0D86}"/>
              </a:ext>
            </a:extLst>
          </p:cNvPr>
          <p:cNvSpPr txBox="1"/>
          <p:nvPr/>
        </p:nvSpPr>
        <p:spPr>
          <a:xfrm>
            <a:off x="210819" y="232569"/>
            <a:ext cx="6337301" cy="461665"/>
          </a:xfrm>
          <a:prstGeom prst="rect">
            <a:avLst/>
          </a:prstGeom>
          <a:noFill/>
        </p:spPr>
        <p:txBody>
          <a:bodyPr wrap="square" rtlCol="0">
            <a:spAutoFit/>
          </a:bodyPr>
          <a:lstStyle/>
          <a:p>
            <a:r>
              <a:rPr lang="es-ES" sz="2400" b="1" dirty="0">
                <a:latin typeface="Arial" panose="020B0604020202020204" pitchFamily="34" charset="0"/>
                <a:cs typeface="Arial" panose="020B0604020202020204" pitchFamily="34" charset="0"/>
              </a:rPr>
              <a:t>Costeo ABC </a:t>
            </a:r>
            <a:endParaRPr lang="es-CO" sz="2400" b="1" dirty="0">
              <a:latin typeface="Arial" panose="020B0604020202020204" pitchFamily="34" charset="0"/>
              <a:cs typeface="Arial" panose="020B0604020202020204" pitchFamily="34" charset="0"/>
            </a:endParaRPr>
          </a:p>
        </p:txBody>
      </p:sp>
      <p:pic>
        <p:nvPicPr>
          <p:cNvPr id="2" name="Imagen 1">
            <a:extLst>
              <a:ext uri="{FF2B5EF4-FFF2-40B4-BE49-F238E27FC236}">
                <a16:creationId xmlns:a16="http://schemas.microsoft.com/office/drawing/2014/main" id="{D5F9A0D6-EEB4-894F-B6C2-9DAD60B4137C}"/>
              </a:ext>
            </a:extLst>
          </p:cNvPr>
          <p:cNvPicPr>
            <a:picLocks noChangeAspect="1"/>
          </p:cNvPicPr>
          <p:nvPr/>
        </p:nvPicPr>
        <p:blipFill>
          <a:blip r:embed="rId3"/>
          <a:stretch>
            <a:fillRect/>
          </a:stretch>
        </p:blipFill>
        <p:spPr>
          <a:xfrm>
            <a:off x="449900" y="1937093"/>
            <a:ext cx="3317911" cy="32481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3082731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C5FA7CC-8AF8-13DC-8AA7-1EEB0B8F6360}"/>
              </a:ext>
            </a:extLst>
          </p:cNvPr>
          <p:cNvSpPr txBox="1"/>
          <p:nvPr/>
        </p:nvSpPr>
        <p:spPr>
          <a:xfrm>
            <a:off x="301752" y="1094815"/>
            <a:ext cx="8574532" cy="1015663"/>
          </a:xfrm>
          <a:prstGeom prst="rect">
            <a:avLst/>
          </a:prstGeom>
          <a:noFill/>
        </p:spPr>
        <p:txBody>
          <a:bodyPr wrap="square" rtlCol="0">
            <a:spAutoFit/>
          </a:bodyPr>
          <a:lstStyle/>
          <a:p>
            <a:pPr algn="just"/>
            <a:r>
              <a:rPr lang="es-ES" sz="2000" dirty="0">
                <a:latin typeface="Arial" panose="020B0604020202020204" pitchFamily="34" charset="0"/>
                <a:cs typeface="Arial" panose="020B0604020202020204" pitchFamily="34" charset="0"/>
              </a:rPr>
              <a:t>Matriz de costeo ABC- Procesos y actividades de la Distribuidora de Carnes Nicol</a:t>
            </a:r>
          </a:p>
          <a:p>
            <a:pPr algn="just"/>
            <a:endParaRPr lang="es-ES" sz="2000" b="1" dirty="0">
              <a:latin typeface="Arial" panose="020B0604020202020204" pitchFamily="34" charset="0"/>
              <a:cs typeface="Arial" panose="020B0604020202020204" pitchFamily="34" charset="0"/>
            </a:endParaRPr>
          </a:p>
        </p:txBody>
      </p:sp>
      <p:sp>
        <p:nvSpPr>
          <p:cNvPr id="4" name="CuadroTexto 3">
            <a:extLst>
              <a:ext uri="{FF2B5EF4-FFF2-40B4-BE49-F238E27FC236}">
                <a16:creationId xmlns:a16="http://schemas.microsoft.com/office/drawing/2014/main" id="{ECE72F07-9AB0-1614-DE81-E1630DDE0D86}"/>
              </a:ext>
            </a:extLst>
          </p:cNvPr>
          <p:cNvSpPr txBox="1"/>
          <p:nvPr/>
        </p:nvSpPr>
        <p:spPr>
          <a:xfrm>
            <a:off x="210819" y="232569"/>
            <a:ext cx="6337301" cy="523220"/>
          </a:xfrm>
          <a:prstGeom prst="rect">
            <a:avLst/>
          </a:prstGeom>
          <a:noFill/>
        </p:spPr>
        <p:txBody>
          <a:bodyPr wrap="square" rtlCol="0">
            <a:spAutoFit/>
          </a:bodyPr>
          <a:lstStyle/>
          <a:p>
            <a:r>
              <a:rPr lang="es-ES" sz="2800" b="1" dirty="0">
                <a:latin typeface="Arial" panose="020B0604020202020204" pitchFamily="34" charset="0"/>
                <a:cs typeface="Arial" panose="020B0604020202020204" pitchFamily="34" charset="0"/>
              </a:rPr>
              <a:t>Costeo </a:t>
            </a:r>
            <a:r>
              <a:rPr lang="es-ES" sz="2400" b="1" dirty="0">
                <a:latin typeface="Arial" panose="020B0604020202020204" pitchFamily="34" charset="0"/>
                <a:cs typeface="Arial" panose="020B0604020202020204" pitchFamily="34" charset="0"/>
              </a:rPr>
              <a:t>ABC</a:t>
            </a:r>
            <a:r>
              <a:rPr lang="es-ES" sz="2800" b="1" dirty="0">
                <a:latin typeface="Arial" panose="020B0604020202020204" pitchFamily="34" charset="0"/>
                <a:cs typeface="Arial" panose="020B0604020202020204" pitchFamily="34" charset="0"/>
              </a:rPr>
              <a:t> </a:t>
            </a:r>
            <a:endParaRPr lang="es-CO" sz="2800" b="1" dirty="0">
              <a:latin typeface="Arial" panose="020B0604020202020204" pitchFamily="34" charset="0"/>
              <a:cs typeface="Arial" panose="020B0604020202020204" pitchFamily="34" charset="0"/>
            </a:endParaRPr>
          </a:p>
        </p:txBody>
      </p:sp>
      <p:pic>
        <p:nvPicPr>
          <p:cNvPr id="5" name="Imagen 4">
            <a:extLst>
              <a:ext uri="{FF2B5EF4-FFF2-40B4-BE49-F238E27FC236}">
                <a16:creationId xmlns:a16="http://schemas.microsoft.com/office/drawing/2014/main" id="{0A95165A-36CF-F22F-981B-9325B8B6082F}"/>
              </a:ext>
            </a:extLst>
          </p:cNvPr>
          <p:cNvPicPr>
            <a:picLocks noChangeAspect="1"/>
          </p:cNvPicPr>
          <p:nvPr/>
        </p:nvPicPr>
        <p:blipFill>
          <a:blip r:embed="rId3"/>
          <a:stretch>
            <a:fillRect/>
          </a:stretch>
        </p:blipFill>
        <p:spPr>
          <a:xfrm>
            <a:off x="301752" y="1924334"/>
            <a:ext cx="8540496" cy="4326340"/>
          </a:xfrm>
          <a:prstGeom prst="rect">
            <a:avLst/>
          </a:prstGeom>
        </p:spPr>
      </p:pic>
    </p:spTree>
    <p:extLst>
      <p:ext uri="{BB962C8B-B14F-4D97-AF65-F5344CB8AC3E}">
        <p14:creationId xmlns:p14="http://schemas.microsoft.com/office/powerpoint/2010/main" val="32435683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C5FA7CC-8AF8-13DC-8AA7-1EEB0B8F6360}"/>
              </a:ext>
            </a:extLst>
          </p:cNvPr>
          <p:cNvSpPr txBox="1"/>
          <p:nvPr/>
        </p:nvSpPr>
        <p:spPr>
          <a:xfrm>
            <a:off x="301752" y="1094815"/>
            <a:ext cx="8574532" cy="1015663"/>
          </a:xfrm>
          <a:prstGeom prst="rect">
            <a:avLst/>
          </a:prstGeom>
          <a:noFill/>
        </p:spPr>
        <p:txBody>
          <a:bodyPr wrap="square" rtlCol="0">
            <a:spAutoFit/>
          </a:bodyPr>
          <a:lstStyle/>
          <a:p>
            <a:pPr algn="just"/>
            <a:r>
              <a:rPr lang="es-ES" sz="2000" dirty="0">
                <a:latin typeface="Arial" panose="020B0604020202020204" pitchFamily="34" charset="0"/>
                <a:cs typeface="Arial" panose="020B0604020202020204" pitchFamily="34" charset="0"/>
              </a:rPr>
              <a:t>Matriz de costeo ABC- Procesos y actividades de la Distribuidora de Carnes Nicol</a:t>
            </a:r>
          </a:p>
          <a:p>
            <a:pPr algn="just"/>
            <a:endParaRPr lang="es-ES" sz="2000" b="1" dirty="0">
              <a:latin typeface="Arial" panose="020B0604020202020204" pitchFamily="34" charset="0"/>
              <a:cs typeface="Arial" panose="020B0604020202020204" pitchFamily="34" charset="0"/>
            </a:endParaRPr>
          </a:p>
        </p:txBody>
      </p:sp>
      <p:sp>
        <p:nvSpPr>
          <p:cNvPr id="4" name="CuadroTexto 3">
            <a:extLst>
              <a:ext uri="{FF2B5EF4-FFF2-40B4-BE49-F238E27FC236}">
                <a16:creationId xmlns:a16="http://schemas.microsoft.com/office/drawing/2014/main" id="{ECE72F07-9AB0-1614-DE81-E1630DDE0D86}"/>
              </a:ext>
            </a:extLst>
          </p:cNvPr>
          <p:cNvSpPr txBox="1"/>
          <p:nvPr/>
        </p:nvSpPr>
        <p:spPr>
          <a:xfrm>
            <a:off x="210819" y="232569"/>
            <a:ext cx="6337301" cy="461665"/>
          </a:xfrm>
          <a:prstGeom prst="rect">
            <a:avLst/>
          </a:prstGeom>
          <a:noFill/>
        </p:spPr>
        <p:txBody>
          <a:bodyPr wrap="square" rtlCol="0">
            <a:spAutoFit/>
          </a:bodyPr>
          <a:lstStyle/>
          <a:p>
            <a:r>
              <a:rPr lang="es-ES" sz="2400" b="1" dirty="0">
                <a:latin typeface="Arial" panose="020B0604020202020204" pitchFamily="34" charset="0"/>
                <a:cs typeface="Arial" panose="020B0604020202020204" pitchFamily="34" charset="0"/>
              </a:rPr>
              <a:t>Costeo ABC </a:t>
            </a:r>
            <a:endParaRPr lang="es-CO" sz="2400" b="1" dirty="0">
              <a:latin typeface="Arial" panose="020B0604020202020204" pitchFamily="34" charset="0"/>
              <a:cs typeface="Arial" panose="020B0604020202020204" pitchFamily="34" charset="0"/>
            </a:endParaRPr>
          </a:p>
        </p:txBody>
      </p:sp>
      <p:pic>
        <p:nvPicPr>
          <p:cNvPr id="6" name="Imagen 5">
            <a:extLst>
              <a:ext uri="{FF2B5EF4-FFF2-40B4-BE49-F238E27FC236}">
                <a16:creationId xmlns:a16="http://schemas.microsoft.com/office/drawing/2014/main" id="{D6F56042-A89E-4F0F-1608-603AC7A290F7}"/>
              </a:ext>
            </a:extLst>
          </p:cNvPr>
          <p:cNvPicPr>
            <a:picLocks noChangeAspect="1"/>
          </p:cNvPicPr>
          <p:nvPr/>
        </p:nvPicPr>
        <p:blipFill>
          <a:blip r:embed="rId3"/>
          <a:stretch>
            <a:fillRect/>
          </a:stretch>
        </p:blipFill>
        <p:spPr>
          <a:xfrm>
            <a:off x="464024" y="1815153"/>
            <a:ext cx="8243248" cy="4461078"/>
          </a:xfrm>
          <a:prstGeom prst="rect">
            <a:avLst/>
          </a:prstGeom>
        </p:spPr>
      </p:pic>
    </p:spTree>
    <p:extLst>
      <p:ext uri="{BB962C8B-B14F-4D97-AF65-F5344CB8AC3E}">
        <p14:creationId xmlns:p14="http://schemas.microsoft.com/office/powerpoint/2010/main" val="35894270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C5FA7CC-8AF8-13DC-8AA7-1EEB0B8F6360}"/>
              </a:ext>
            </a:extLst>
          </p:cNvPr>
          <p:cNvSpPr txBox="1"/>
          <p:nvPr/>
        </p:nvSpPr>
        <p:spPr>
          <a:xfrm>
            <a:off x="369129" y="1214515"/>
            <a:ext cx="8574532" cy="1015663"/>
          </a:xfrm>
          <a:prstGeom prst="rect">
            <a:avLst/>
          </a:prstGeom>
          <a:noFill/>
        </p:spPr>
        <p:txBody>
          <a:bodyPr wrap="square" rtlCol="0">
            <a:spAutoFit/>
          </a:bodyPr>
          <a:lstStyle/>
          <a:p>
            <a:pPr algn="just"/>
            <a:r>
              <a:rPr lang="es-ES" sz="2000" dirty="0">
                <a:latin typeface="Arial" panose="020B0604020202020204" pitchFamily="34" charset="0"/>
                <a:cs typeface="Arial" panose="020B0604020202020204" pitchFamily="34" charset="0"/>
              </a:rPr>
              <a:t>Matriz de costeo ABC- Procesos y actividades de la Distribuidora de Carnes Nicol</a:t>
            </a:r>
          </a:p>
          <a:p>
            <a:pPr algn="just"/>
            <a:endParaRPr lang="es-ES" sz="2000" b="1" dirty="0">
              <a:latin typeface="Arial" panose="020B0604020202020204" pitchFamily="34" charset="0"/>
              <a:cs typeface="Arial" panose="020B0604020202020204" pitchFamily="34" charset="0"/>
            </a:endParaRPr>
          </a:p>
        </p:txBody>
      </p:sp>
      <p:sp>
        <p:nvSpPr>
          <p:cNvPr id="4" name="CuadroTexto 3">
            <a:extLst>
              <a:ext uri="{FF2B5EF4-FFF2-40B4-BE49-F238E27FC236}">
                <a16:creationId xmlns:a16="http://schemas.microsoft.com/office/drawing/2014/main" id="{ECE72F07-9AB0-1614-DE81-E1630DDE0D86}"/>
              </a:ext>
            </a:extLst>
          </p:cNvPr>
          <p:cNvSpPr txBox="1"/>
          <p:nvPr/>
        </p:nvSpPr>
        <p:spPr>
          <a:xfrm>
            <a:off x="210819" y="232569"/>
            <a:ext cx="6337301" cy="523220"/>
          </a:xfrm>
          <a:prstGeom prst="rect">
            <a:avLst/>
          </a:prstGeom>
          <a:noFill/>
        </p:spPr>
        <p:txBody>
          <a:bodyPr wrap="square" rtlCol="0">
            <a:spAutoFit/>
          </a:bodyPr>
          <a:lstStyle/>
          <a:p>
            <a:r>
              <a:rPr lang="es-ES" sz="2800" b="1" dirty="0">
                <a:latin typeface="Arial" panose="020B0604020202020204" pitchFamily="34" charset="0"/>
                <a:cs typeface="Arial" panose="020B0604020202020204" pitchFamily="34" charset="0"/>
              </a:rPr>
              <a:t>Costeo ABC </a:t>
            </a:r>
            <a:endParaRPr lang="es-CO" sz="2800" b="1" dirty="0">
              <a:latin typeface="Arial" panose="020B0604020202020204" pitchFamily="34" charset="0"/>
              <a:cs typeface="Arial" panose="020B0604020202020204" pitchFamily="34" charset="0"/>
            </a:endParaRPr>
          </a:p>
        </p:txBody>
      </p:sp>
      <p:pic>
        <p:nvPicPr>
          <p:cNvPr id="6" name="Imagen 5">
            <a:extLst>
              <a:ext uri="{FF2B5EF4-FFF2-40B4-BE49-F238E27FC236}">
                <a16:creationId xmlns:a16="http://schemas.microsoft.com/office/drawing/2014/main" id="{8713D0A2-CAD6-70D9-EDC5-C7F70EE9FB20}"/>
              </a:ext>
            </a:extLst>
          </p:cNvPr>
          <p:cNvPicPr>
            <a:picLocks noChangeAspect="1"/>
          </p:cNvPicPr>
          <p:nvPr/>
        </p:nvPicPr>
        <p:blipFill>
          <a:blip r:embed="rId3"/>
          <a:stretch>
            <a:fillRect/>
          </a:stretch>
        </p:blipFill>
        <p:spPr>
          <a:xfrm>
            <a:off x="696037" y="2230178"/>
            <a:ext cx="7860822" cy="3413307"/>
          </a:xfrm>
          <a:prstGeom prst="rect">
            <a:avLst/>
          </a:prstGeom>
        </p:spPr>
      </p:pic>
    </p:spTree>
    <p:extLst>
      <p:ext uri="{BB962C8B-B14F-4D97-AF65-F5344CB8AC3E}">
        <p14:creationId xmlns:p14="http://schemas.microsoft.com/office/powerpoint/2010/main" val="30555997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ECE72F07-9AB0-1614-DE81-E1630DDE0D86}"/>
              </a:ext>
            </a:extLst>
          </p:cNvPr>
          <p:cNvSpPr txBox="1"/>
          <p:nvPr/>
        </p:nvSpPr>
        <p:spPr>
          <a:xfrm>
            <a:off x="210819" y="232569"/>
            <a:ext cx="6337301" cy="461665"/>
          </a:xfrm>
          <a:prstGeom prst="rect">
            <a:avLst/>
          </a:prstGeom>
          <a:noFill/>
        </p:spPr>
        <p:txBody>
          <a:bodyPr wrap="square" rtlCol="0">
            <a:spAutoFit/>
          </a:bodyPr>
          <a:lstStyle/>
          <a:p>
            <a:r>
              <a:rPr lang="es-ES" sz="2400" b="1" dirty="0">
                <a:latin typeface="Arial" panose="020B0604020202020204" pitchFamily="34" charset="0"/>
                <a:cs typeface="Arial" panose="020B0604020202020204" pitchFamily="34" charset="0"/>
              </a:rPr>
              <a:t>MATRIZ ANUAL COSTO DE BIENES</a:t>
            </a:r>
            <a:endParaRPr lang="es-CO" sz="2400" b="1" dirty="0">
              <a:latin typeface="Arial" panose="020B0604020202020204" pitchFamily="34" charset="0"/>
              <a:cs typeface="Arial" panose="020B0604020202020204" pitchFamily="34" charset="0"/>
            </a:endParaRPr>
          </a:p>
        </p:txBody>
      </p:sp>
      <p:pic>
        <p:nvPicPr>
          <p:cNvPr id="8" name="Imagen 7">
            <a:extLst>
              <a:ext uri="{FF2B5EF4-FFF2-40B4-BE49-F238E27FC236}">
                <a16:creationId xmlns:a16="http://schemas.microsoft.com/office/drawing/2014/main" id="{7C120ED9-AB9F-D415-B105-E7ED4D95A65B}"/>
              </a:ext>
            </a:extLst>
          </p:cNvPr>
          <p:cNvPicPr>
            <a:picLocks noChangeAspect="1"/>
          </p:cNvPicPr>
          <p:nvPr/>
        </p:nvPicPr>
        <p:blipFill>
          <a:blip r:embed="rId3"/>
          <a:stretch>
            <a:fillRect/>
          </a:stretch>
        </p:blipFill>
        <p:spPr>
          <a:xfrm>
            <a:off x="689212" y="1122358"/>
            <a:ext cx="7765575" cy="5503073"/>
          </a:xfrm>
          <a:prstGeom prst="rect">
            <a:avLst/>
          </a:prstGeom>
        </p:spPr>
      </p:pic>
    </p:spTree>
    <p:extLst>
      <p:ext uri="{BB962C8B-B14F-4D97-AF65-F5344CB8AC3E}">
        <p14:creationId xmlns:p14="http://schemas.microsoft.com/office/powerpoint/2010/main" val="29017932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CC55F833-AE49-21DB-C01F-E7FCFB627A65}"/>
              </a:ext>
            </a:extLst>
          </p:cNvPr>
          <p:cNvPicPr>
            <a:picLocks noChangeAspect="1"/>
          </p:cNvPicPr>
          <p:nvPr/>
        </p:nvPicPr>
        <p:blipFill rotWithShape="1">
          <a:blip r:embed="rId3"/>
          <a:srcRect l="2431" t="2026" r="4051"/>
          <a:stretch/>
        </p:blipFill>
        <p:spPr>
          <a:xfrm>
            <a:off x="655093" y="1155031"/>
            <a:ext cx="7861110" cy="5191177"/>
          </a:xfrm>
          <a:prstGeom prst="rect">
            <a:avLst/>
          </a:prstGeom>
        </p:spPr>
      </p:pic>
      <p:sp>
        <p:nvSpPr>
          <p:cNvPr id="4" name="CuadroTexto 3">
            <a:extLst>
              <a:ext uri="{FF2B5EF4-FFF2-40B4-BE49-F238E27FC236}">
                <a16:creationId xmlns:a16="http://schemas.microsoft.com/office/drawing/2014/main" id="{ECE72F07-9AB0-1614-DE81-E1630DDE0D86}"/>
              </a:ext>
            </a:extLst>
          </p:cNvPr>
          <p:cNvSpPr txBox="1"/>
          <p:nvPr/>
        </p:nvSpPr>
        <p:spPr>
          <a:xfrm>
            <a:off x="210819" y="357697"/>
            <a:ext cx="6337301" cy="461665"/>
          </a:xfrm>
          <a:prstGeom prst="rect">
            <a:avLst/>
          </a:prstGeom>
          <a:noFill/>
        </p:spPr>
        <p:txBody>
          <a:bodyPr wrap="square" rtlCol="0">
            <a:spAutoFit/>
          </a:bodyPr>
          <a:lstStyle/>
          <a:p>
            <a:r>
              <a:rPr lang="es-ES" sz="2400" b="1" dirty="0">
                <a:latin typeface="Arial" panose="020B0604020202020204" pitchFamily="34" charset="0"/>
                <a:cs typeface="Arial" panose="020B0604020202020204" pitchFamily="34" charset="0"/>
              </a:rPr>
              <a:t>MATRIZ ANUAL COSTO DE OPERARIOS</a:t>
            </a:r>
            <a:endParaRPr lang="es-CO"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315692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ECE72F07-9AB0-1614-DE81-E1630DDE0D86}"/>
              </a:ext>
            </a:extLst>
          </p:cNvPr>
          <p:cNvSpPr txBox="1"/>
          <p:nvPr/>
        </p:nvSpPr>
        <p:spPr>
          <a:xfrm>
            <a:off x="210819" y="232569"/>
            <a:ext cx="6337301" cy="461665"/>
          </a:xfrm>
          <a:prstGeom prst="rect">
            <a:avLst/>
          </a:prstGeom>
          <a:noFill/>
        </p:spPr>
        <p:txBody>
          <a:bodyPr wrap="square" rtlCol="0">
            <a:spAutoFit/>
          </a:bodyPr>
          <a:lstStyle/>
          <a:p>
            <a:r>
              <a:rPr lang="es-ES" sz="2400" b="1" dirty="0">
                <a:latin typeface="Arial" panose="020B0604020202020204" pitchFamily="34" charset="0"/>
                <a:cs typeface="Arial" panose="020B0604020202020204" pitchFamily="34" charset="0"/>
              </a:rPr>
              <a:t>MATRIZ ANUAL COSTOS CIF</a:t>
            </a:r>
            <a:endParaRPr lang="es-CO" sz="2400" b="1" dirty="0">
              <a:latin typeface="Arial" panose="020B0604020202020204" pitchFamily="34" charset="0"/>
              <a:cs typeface="Arial" panose="020B0604020202020204" pitchFamily="34" charset="0"/>
            </a:endParaRPr>
          </a:p>
        </p:txBody>
      </p:sp>
      <p:pic>
        <p:nvPicPr>
          <p:cNvPr id="5" name="Imagen 4">
            <a:extLst>
              <a:ext uri="{FF2B5EF4-FFF2-40B4-BE49-F238E27FC236}">
                <a16:creationId xmlns:a16="http://schemas.microsoft.com/office/drawing/2014/main" id="{98EC3B48-8191-3A64-85A8-46FD6DC7C976}"/>
              </a:ext>
            </a:extLst>
          </p:cNvPr>
          <p:cNvPicPr>
            <a:picLocks noChangeAspect="1"/>
          </p:cNvPicPr>
          <p:nvPr/>
        </p:nvPicPr>
        <p:blipFill rotWithShape="1">
          <a:blip r:embed="rId3"/>
          <a:srcRect l="1749" t="2391" r="1166"/>
          <a:stretch/>
        </p:blipFill>
        <p:spPr>
          <a:xfrm>
            <a:off x="600501" y="1161287"/>
            <a:ext cx="7970293" cy="5464144"/>
          </a:xfrm>
          <a:prstGeom prst="rect">
            <a:avLst/>
          </a:prstGeom>
        </p:spPr>
      </p:pic>
    </p:spTree>
    <p:extLst>
      <p:ext uri="{BB962C8B-B14F-4D97-AF65-F5344CB8AC3E}">
        <p14:creationId xmlns:p14="http://schemas.microsoft.com/office/powerpoint/2010/main" val="2807121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C5FA7CC-8AF8-13DC-8AA7-1EEB0B8F6360}"/>
              </a:ext>
            </a:extLst>
          </p:cNvPr>
          <p:cNvSpPr txBox="1"/>
          <p:nvPr/>
        </p:nvSpPr>
        <p:spPr>
          <a:xfrm>
            <a:off x="696068" y="1678090"/>
            <a:ext cx="7631685" cy="3266985"/>
          </a:xfrm>
          <a:prstGeom prst="rect">
            <a:avLst/>
          </a:prstGeom>
          <a:noFill/>
        </p:spPr>
        <p:txBody>
          <a:bodyPr wrap="square" rtlCol="0">
            <a:spAutoFit/>
          </a:bodyPr>
          <a:lstStyle/>
          <a:p>
            <a:pPr algn="just">
              <a:lnSpc>
                <a:spcPct val="150000"/>
              </a:lnSpc>
            </a:pPr>
            <a:r>
              <a:rPr lang="es-ES" sz="2000" dirty="0">
                <a:latin typeface="Arial" panose="020B0604020202020204" pitchFamily="34" charset="0"/>
                <a:cs typeface="Arial" panose="020B0604020202020204" pitchFamily="34" charset="0"/>
              </a:rPr>
              <a:t>Se parte de un trabajo investigativo en una empresa de distribución de productos cárnicos en el municipio de Totoró (Cauca), llamada Distribuidora de Carnes Nicol, en donde se desarrollan las actividades de manera empírica guiándose por la experiencia, con el propósito de diseñar y brindar un instrumento como opción para promover la toma de decisiones objetiva y potenciar las oportunidades existentes en el entorno. </a:t>
            </a:r>
            <a:endParaRPr lang="es-CO" sz="2000" dirty="0">
              <a:latin typeface="Arial" panose="020B0604020202020204" pitchFamily="34" charset="0"/>
              <a:cs typeface="Arial" panose="020B0604020202020204" pitchFamily="34" charset="0"/>
            </a:endParaRPr>
          </a:p>
        </p:txBody>
      </p:sp>
      <p:sp>
        <p:nvSpPr>
          <p:cNvPr id="4" name="CuadroTexto 3">
            <a:extLst>
              <a:ext uri="{FF2B5EF4-FFF2-40B4-BE49-F238E27FC236}">
                <a16:creationId xmlns:a16="http://schemas.microsoft.com/office/drawing/2014/main" id="{ECE72F07-9AB0-1614-DE81-E1630DDE0D86}"/>
              </a:ext>
            </a:extLst>
          </p:cNvPr>
          <p:cNvSpPr txBox="1"/>
          <p:nvPr/>
        </p:nvSpPr>
        <p:spPr>
          <a:xfrm>
            <a:off x="723900" y="304800"/>
            <a:ext cx="3949700" cy="461665"/>
          </a:xfrm>
          <a:prstGeom prst="rect">
            <a:avLst/>
          </a:prstGeom>
          <a:noFill/>
        </p:spPr>
        <p:txBody>
          <a:bodyPr wrap="square" rtlCol="0">
            <a:spAutoFit/>
          </a:bodyPr>
          <a:lstStyle/>
          <a:p>
            <a:r>
              <a:rPr lang="es-ES" sz="2400" b="1" dirty="0">
                <a:latin typeface="Arial" panose="020B0604020202020204" pitchFamily="34" charset="0"/>
                <a:cs typeface="Arial" panose="020B0604020202020204" pitchFamily="34" charset="0"/>
              </a:rPr>
              <a:t>INTRODUCCIÓN</a:t>
            </a:r>
            <a:endParaRPr lang="es-CO"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406127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C5FA7CC-8AF8-13DC-8AA7-1EEB0B8F6360}"/>
              </a:ext>
            </a:extLst>
          </p:cNvPr>
          <p:cNvSpPr txBox="1"/>
          <p:nvPr/>
        </p:nvSpPr>
        <p:spPr>
          <a:xfrm>
            <a:off x="368300" y="1178326"/>
            <a:ext cx="8407400" cy="3266985"/>
          </a:xfrm>
          <a:prstGeom prst="rect">
            <a:avLst/>
          </a:prstGeom>
          <a:noFill/>
        </p:spPr>
        <p:txBody>
          <a:bodyPr wrap="square" rtlCol="0">
            <a:spAutoFit/>
          </a:bodyPr>
          <a:lstStyle/>
          <a:p>
            <a:pPr algn="just">
              <a:lnSpc>
                <a:spcPct val="150000"/>
              </a:lnSpc>
            </a:pPr>
            <a:r>
              <a:rPr lang="es-ES" sz="2000" dirty="0">
                <a:latin typeface="Arial" panose="020B0604020202020204" pitchFamily="34" charset="0"/>
                <a:cs typeface="Arial" panose="020B0604020202020204" pitchFamily="34" charset="0"/>
              </a:rPr>
              <a:t>Se proporcionará un sistema sistemático de costeo, el cual permitirá diseñar y estructurar un sistema y software de costeo, para las necesidades de la Distribuidora de Carnes Nicol, al cual deberá ser actualizada a medida del crecimiento del ente económico en tiempo real, el cual permitirá generar indicadores que se crean pertinentes para la operación y toma de decisiones en cuestiones administrativas, financieras y de personal. </a:t>
            </a:r>
          </a:p>
        </p:txBody>
      </p:sp>
      <p:sp>
        <p:nvSpPr>
          <p:cNvPr id="4" name="CuadroTexto 3">
            <a:extLst>
              <a:ext uri="{FF2B5EF4-FFF2-40B4-BE49-F238E27FC236}">
                <a16:creationId xmlns:a16="http://schemas.microsoft.com/office/drawing/2014/main" id="{ECE72F07-9AB0-1614-DE81-E1630DDE0D86}"/>
              </a:ext>
            </a:extLst>
          </p:cNvPr>
          <p:cNvSpPr txBox="1"/>
          <p:nvPr/>
        </p:nvSpPr>
        <p:spPr>
          <a:xfrm>
            <a:off x="287821" y="100822"/>
            <a:ext cx="6337301" cy="830997"/>
          </a:xfrm>
          <a:prstGeom prst="rect">
            <a:avLst/>
          </a:prstGeom>
          <a:noFill/>
        </p:spPr>
        <p:txBody>
          <a:bodyPr wrap="square" rtlCol="0">
            <a:spAutoFit/>
          </a:bodyPr>
          <a:lstStyle/>
          <a:p>
            <a:r>
              <a:rPr lang="es-ES" sz="2400" b="1" dirty="0">
                <a:latin typeface="Arial" panose="020B0604020202020204" pitchFamily="34" charset="0"/>
                <a:cs typeface="Arial" panose="020B0604020202020204" pitchFamily="34" charset="0"/>
              </a:rPr>
              <a:t>IMPLEMENTACION DE SISTEMA SISTEMATICO DE COSTEO ABC</a:t>
            </a:r>
            <a:endParaRPr lang="es-CO" sz="2400" b="1" dirty="0">
              <a:latin typeface="Arial" panose="020B0604020202020204" pitchFamily="34" charset="0"/>
              <a:cs typeface="Arial" panose="020B0604020202020204" pitchFamily="34" charset="0"/>
            </a:endParaRPr>
          </a:p>
        </p:txBody>
      </p:sp>
      <p:pic>
        <p:nvPicPr>
          <p:cNvPr id="2" name="Imagen 1">
            <a:extLst>
              <a:ext uri="{FF2B5EF4-FFF2-40B4-BE49-F238E27FC236}">
                <a16:creationId xmlns:a16="http://schemas.microsoft.com/office/drawing/2014/main" id="{05ACD007-3E26-CDEF-6BAE-19C95C9B7FAB}"/>
              </a:ext>
            </a:extLst>
          </p:cNvPr>
          <p:cNvPicPr>
            <a:picLocks noChangeAspect="1"/>
          </p:cNvPicPr>
          <p:nvPr/>
        </p:nvPicPr>
        <p:blipFill>
          <a:blip r:embed="rId3"/>
          <a:stretch>
            <a:fillRect/>
          </a:stretch>
        </p:blipFill>
        <p:spPr>
          <a:xfrm>
            <a:off x="5138026" y="4606920"/>
            <a:ext cx="3528302" cy="183789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0967670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C5FA7CC-8AF8-13DC-8AA7-1EEB0B8F6360}"/>
              </a:ext>
            </a:extLst>
          </p:cNvPr>
          <p:cNvSpPr txBox="1"/>
          <p:nvPr/>
        </p:nvSpPr>
        <p:spPr>
          <a:xfrm>
            <a:off x="504777" y="1333247"/>
            <a:ext cx="8407400" cy="2805320"/>
          </a:xfrm>
          <a:prstGeom prst="rect">
            <a:avLst/>
          </a:prstGeom>
          <a:noFill/>
        </p:spPr>
        <p:txBody>
          <a:bodyPr wrap="square" rtlCol="0">
            <a:spAutoFit/>
          </a:bodyPr>
          <a:lstStyle/>
          <a:p>
            <a:pPr algn="just">
              <a:lnSpc>
                <a:spcPct val="150000"/>
              </a:lnSpc>
            </a:pPr>
            <a:r>
              <a:rPr lang="es-ES" sz="2000" dirty="0">
                <a:latin typeface="Arial" panose="020B0604020202020204" pitchFamily="34" charset="0"/>
                <a:cs typeface="Arial" panose="020B0604020202020204" pitchFamily="34" charset="0"/>
              </a:rPr>
              <a:t>La Distribuidora de carnes Nicol es consciente del impacto que tiene en el entorno en el que efectúa sus operaciones, en el sentido económico, social, medioambiental y financiero, por ende, se identifica la importancia el diseño y la implementación del Sistema de Costos ABC, teniendo en cuenta los hallazgos obtenidos mediante el desarrollo de la investigación preliminar para llevar a cabo el presente proyecto. </a:t>
            </a:r>
          </a:p>
        </p:txBody>
      </p:sp>
      <p:sp>
        <p:nvSpPr>
          <p:cNvPr id="4" name="CuadroTexto 3">
            <a:extLst>
              <a:ext uri="{FF2B5EF4-FFF2-40B4-BE49-F238E27FC236}">
                <a16:creationId xmlns:a16="http://schemas.microsoft.com/office/drawing/2014/main" id="{ECE72F07-9AB0-1614-DE81-E1630DDE0D86}"/>
              </a:ext>
            </a:extLst>
          </p:cNvPr>
          <p:cNvSpPr txBox="1"/>
          <p:nvPr/>
        </p:nvSpPr>
        <p:spPr>
          <a:xfrm>
            <a:off x="368300" y="232569"/>
            <a:ext cx="6337301" cy="461665"/>
          </a:xfrm>
          <a:prstGeom prst="rect">
            <a:avLst/>
          </a:prstGeom>
          <a:noFill/>
        </p:spPr>
        <p:txBody>
          <a:bodyPr wrap="square" rtlCol="0">
            <a:spAutoFit/>
          </a:bodyPr>
          <a:lstStyle/>
          <a:p>
            <a:r>
              <a:rPr lang="es-ES" sz="2400" b="1" dirty="0">
                <a:latin typeface="Arial" panose="020B0604020202020204" pitchFamily="34" charset="0"/>
                <a:cs typeface="Arial" panose="020B0604020202020204" pitchFamily="34" charset="0"/>
              </a:rPr>
              <a:t>CONCLUSIONES </a:t>
            </a:r>
            <a:endParaRPr lang="es-CO" sz="2400" b="1" dirty="0">
              <a:latin typeface="Arial" panose="020B0604020202020204" pitchFamily="34" charset="0"/>
              <a:cs typeface="Arial" panose="020B0604020202020204" pitchFamily="34" charset="0"/>
            </a:endParaRPr>
          </a:p>
        </p:txBody>
      </p:sp>
      <p:pic>
        <p:nvPicPr>
          <p:cNvPr id="2" name="Imagen 1">
            <a:extLst>
              <a:ext uri="{FF2B5EF4-FFF2-40B4-BE49-F238E27FC236}">
                <a16:creationId xmlns:a16="http://schemas.microsoft.com/office/drawing/2014/main" id="{8365FCDC-F9C6-C1DB-1780-8E4CFD034279}"/>
              </a:ext>
            </a:extLst>
          </p:cNvPr>
          <p:cNvPicPr>
            <a:picLocks noChangeAspect="1"/>
          </p:cNvPicPr>
          <p:nvPr/>
        </p:nvPicPr>
        <p:blipFill>
          <a:blip r:embed="rId3"/>
          <a:stretch>
            <a:fillRect/>
          </a:stretch>
        </p:blipFill>
        <p:spPr>
          <a:xfrm>
            <a:off x="2664773" y="4600828"/>
            <a:ext cx="2466975" cy="1847850"/>
          </a:xfrm>
          <a:prstGeom prst="rect">
            <a:avLst/>
          </a:prstGeom>
          <a:ln>
            <a:noFill/>
          </a:ln>
          <a:effectLst>
            <a:softEdge rad="112500"/>
          </a:effectLst>
        </p:spPr>
      </p:pic>
    </p:spTree>
    <p:extLst>
      <p:ext uri="{BB962C8B-B14F-4D97-AF65-F5344CB8AC3E}">
        <p14:creationId xmlns:p14="http://schemas.microsoft.com/office/powerpoint/2010/main" val="10735691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C5FA7CC-8AF8-13DC-8AA7-1EEB0B8F6360}"/>
              </a:ext>
            </a:extLst>
          </p:cNvPr>
          <p:cNvSpPr txBox="1"/>
          <p:nvPr/>
        </p:nvSpPr>
        <p:spPr>
          <a:xfrm>
            <a:off x="420276" y="1037357"/>
            <a:ext cx="8303448" cy="3266985"/>
          </a:xfrm>
          <a:prstGeom prst="rect">
            <a:avLst/>
          </a:prstGeom>
          <a:noFill/>
        </p:spPr>
        <p:txBody>
          <a:bodyPr wrap="square" rtlCol="0">
            <a:spAutoFit/>
          </a:bodyPr>
          <a:lstStyle/>
          <a:p>
            <a:pPr algn="just">
              <a:lnSpc>
                <a:spcPct val="150000"/>
              </a:lnSpc>
            </a:pPr>
            <a:r>
              <a:rPr lang="es-ES" sz="2000" dirty="0">
                <a:latin typeface="Arial" panose="020B0604020202020204" pitchFamily="34" charset="0"/>
                <a:cs typeface="Arial" panose="020B0604020202020204" pitchFamily="34" charset="0"/>
              </a:rPr>
              <a:t>Se recomienda a la empresa La Distribuidora de Carnes Nicol, implementar el sistema de costos ABC diseñado para la operación de esta, de esa manera mantener una estructura ordenada y priorizada para el efectivo control de costos y gastos, en donde se dé preferencia a las actividades que generen mayor rentabilidad, en comparación a otras que requieran de una mayor inversión económica, financiera y de personal.</a:t>
            </a:r>
          </a:p>
        </p:txBody>
      </p:sp>
      <p:sp>
        <p:nvSpPr>
          <p:cNvPr id="4" name="CuadroTexto 3">
            <a:extLst>
              <a:ext uri="{FF2B5EF4-FFF2-40B4-BE49-F238E27FC236}">
                <a16:creationId xmlns:a16="http://schemas.microsoft.com/office/drawing/2014/main" id="{ECE72F07-9AB0-1614-DE81-E1630DDE0D86}"/>
              </a:ext>
            </a:extLst>
          </p:cNvPr>
          <p:cNvSpPr txBox="1"/>
          <p:nvPr/>
        </p:nvSpPr>
        <p:spPr>
          <a:xfrm>
            <a:off x="297446" y="299946"/>
            <a:ext cx="6337301" cy="461665"/>
          </a:xfrm>
          <a:prstGeom prst="rect">
            <a:avLst/>
          </a:prstGeom>
          <a:noFill/>
        </p:spPr>
        <p:txBody>
          <a:bodyPr wrap="square" rtlCol="0">
            <a:spAutoFit/>
          </a:bodyPr>
          <a:lstStyle/>
          <a:p>
            <a:r>
              <a:rPr lang="es-ES" sz="2400" b="1" dirty="0">
                <a:latin typeface="Arial" panose="020B0604020202020204" pitchFamily="34" charset="0"/>
                <a:cs typeface="Arial" panose="020B0604020202020204" pitchFamily="34" charset="0"/>
              </a:rPr>
              <a:t>RECOMENDACIONES </a:t>
            </a:r>
            <a:endParaRPr lang="es-CO" sz="2400" b="1" dirty="0">
              <a:latin typeface="Arial" panose="020B0604020202020204" pitchFamily="34" charset="0"/>
              <a:cs typeface="Arial" panose="020B0604020202020204" pitchFamily="34" charset="0"/>
            </a:endParaRPr>
          </a:p>
        </p:txBody>
      </p:sp>
      <p:pic>
        <p:nvPicPr>
          <p:cNvPr id="2" name="Imagen 1">
            <a:extLst>
              <a:ext uri="{FF2B5EF4-FFF2-40B4-BE49-F238E27FC236}">
                <a16:creationId xmlns:a16="http://schemas.microsoft.com/office/drawing/2014/main" id="{3F6220AD-C8A8-F4C0-F4DD-5EA5BF5BD818}"/>
              </a:ext>
            </a:extLst>
          </p:cNvPr>
          <p:cNvPicPr>
            <a:picLocks noChangeAspect="1"/>
          </p:cNvPicPr>
          <p:nvPr/>
        </p:nvPicPr>
        <p:blipFill>
          <a:blip r:embed="rId3"/>
          <a:stretch>
            <a:fillRect/>
          </a:stretch>
        </p:blipFill>
        <p:spPr>
          <a:xfrm>
            <a:off x="6094559" y="4304342"/>
            <a:ext cx="3045118" cy="2204439"/>
          </a:xfrm>
          <a:prstGeom prst="rect">
            <a:avLst/>
          </a:prstGeom>
          <a:ln>
            <a:noFill/>
          </a:ln>
          <a:effectLst>
            <a:softEdge rad="112500"/>
          </a:effectLst>
        </p:spPr>
      </p:pic>
    </p:spTree>
    <p:extLst>
      <p:ext uri="{BB962C8B-B14F-4D97-AF65-F5344CB8AC3E}">
        <p14:creationId xmlns:p14="http://schemas.microsoft.com/office/powerpoint/2010/main" val="7100432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B3CE0129-FE42-0589-0A83-8F640CB165EA}"/>
              </a:ext>
            </a:extLst>
          </p:cNvPr>
          <p:cNvSpPr txBox="1"/>
          <p:nvPr/>
        </p:nvSpPr>
        <p:spPr>
          <a:xfrm>
            <a:off x="1221472" y="3053500"/>
            <a:ext cx="7010400" cy="1569660"/>
          </a:xfrm>
          <a:prstGeom prst="rect">
            <a:avLst/>
          </a:prstGeom>
          <a:noFill/>
        </p:spPr>
        <p:txBody>
          <a:bodyPr wrap="square" rtlCol="0">
            <a:spAutoFit/>
          </a:bodyPr>
          <a:lstStyle/>
          <a:p>
            <a:pPr algn="just"/>
            <a:r>
              <a:rPr lang="es-ES" sz="2400" b="1" dirty="0">
                <a:latin typeface="Arial" panose="020B0604020202020204" pitchFamily="34" charset="0"/>
                <a:cs typeface="Arial" panose="020B0604020202020204" pitchFamily="34" charset="0"/>
              </a:rPr>
              <a:t>DISEÑO E IMPLEMENTACIÓN DE UN SISTEMA DE COSTOS (ABC  ESTÁNDAR) EN LA DISTRIBUIDORA DE CARNES NICOL, MUNICIPIO DE TOTORÒ - CAUCA</a:t>
            </a:r>
            <a:endParaRPr lang="es-CO" sz="2400" b="1" dirty="0">
              <a:latin typeface="Arial" panose="020B0604020202020204" pitchFamily="34" charset="0"/>
              <a:cs typeface="Arial" panose="020B0604020202020204" pitchFamily="34" charset="0"/>
            </a:endParaRPr>
          </a:p>
        </p:txBody>
      </p:sp>
      <p:sp>
        <p:nvSpPr>
          <p:cNvPr id="3" name="CuadroTexto 2">
            <a:extLst>
              <a:ext uri="{FF2B5EF4-FFF2-40B4-BE49-F238E27FC236}">
                <a16:creationId xmlns:a16="http://schemas.microsoft.com/office/drawing/2014/main" id="{D9466E92-6C54-096D-DD92-CFC1100C2B72}"/>
              </a:ext>
            </a:extLst>
          </p:cNvPr>
          <p:cNvSpPr txBox="1"/>
          <p:nvPr/>
        </p:nvSpPr>
        <p:spPr>
          <a:xfrm>
            <a:off x="2866324" y="5278272"/>
            <a:ext cx="5621262" cy="707886"/>
          </a:xfrm>
          <a:prstGeom prst="rect">
            <a:avLst/>
          </a:prstGeom>
          <a:noFill/>
        </p:spPr>
        <p:txBody>
          <a:bodyPr wrap="square" rtlCol="0">
            <a:spAutoFit/>
          </a:bodyPr>
          <a:lstStyle/>
          <a:p>
            <a:pPr algn="r"/>
            <a:r>
              <a:rPr lang="es-ES" sz="2000" b="1" i="1" dirty="0">
                <a:latin typeface="Arial" panose="020B0604020202020204" pitchFamily="34" charset="0"/>
                <a:cs typeface="Arial" panose="020B0604020202020204" pitchFamily="34" charset="0"/>
              </a:rPr>
              <a:t>LEIDY VANESA BERRIO ANRRANGO </a:t>
            </a:r>
          </a:p>
          <a:p>
            <a:pPr algn="r"/>
            <a:r>
              <a:rPr lang="es-ES" sz="2000" b="1" i="1" dirty="0">
                <a:latin typeface="Arial" panose="020B0604020202020204" pitchFamily="34" charset="0"/>
                <a:cs typeface="Arial" panose="020B0604020202020204" pitchFamily="34" charset="0"/>
              </a:rPr>
              <a:t>ADRIANA CASTILLO PILLIMUE</a:t>
            </a:r>
            <a:endParaRPr lang="es-CO" sz="2000"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665796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53268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C5FA7CC-8AF8-13DC-8AA7-1EEB0B8F6360}"/>
              </a:ext>
            </a:extLst>
          </p:cNvPr>
          <p:cNvSpPr txBox="1"/>
          <p:nvPr/>
        </p:nvSpPr>
        <p:spPr>
          <a:xfrm>
            <a:off x="549199" y="1564675"/>
            <a:ext cx="7690759" cy="3728649"/>
          </a:xfrm>
          <a:prstGeom prst="rect">
            <a:avLst/>
          </a:prstGeom>
          <a:noFill/>
        </p:spPr>
        <p:txBody>
          <a:bodyPr wrap="square" rtlCol="0">
            <a:spAutoFit/>
          </a:bodyPr>
          <a:lstStyle/>
          <a:p>
            <a:pPr algn="just">
              <a:lnSpc>
                <a:spcPct val="150000"/>
              </a:lnSpc>
            </a:pPr>
            <a:r>
              <a:rPr lang="es-ES" sz="2000" dirty="0">
                <a:latin typeface="Arial" panose="020B0604020202020204" pitchFamily="34" charset="0"/>
                <a:cs typeface="Arial" panose="020B0604020202020204" pitchFamily="34" charset="0"/>
              </a:rPr>
              <a:t>La Distribuidora Nicol es considerada una microempresa. De acuerdo con la Ley 590 del 2000, no presenta activos superiores a quinientos salarios mínimos y su número de empleados es de solo dos. Como muchas de las microempresas, estas no presentan procesos de gestión claramente definidos y carecen por lo general de un sistema contable y de gestión de costos. Situación que, por lo general, conlleva a que las microempresas incurran en situaciones de ineficiencia en la gestión de los recursos. </a:t>
            </a:r>
            <a:endParaRPr lang="es-CO" sz="2000" dirty="0">
              <a:latin typeface="Arial" panose="020B0604020202020204" pitchFamily="34" charset="0"/>
              <a:cs typeface="Arial" panose="020B0604020202020204" pitchFamily="34" charset="0"/>
            </a:endParaRPr>
          </a:p>
        </p:txBody>
      </p:sp>
      <p:sp>
        <p:nvSpPr>
          <p:cNvPr id="4" name="CuadroTexto 3">
            <a:extLst>
              <a:ext uri="{FF2B5EF4-FFF2-40B4-BE49-F238E27FC236}">
                <a16:creationId xmlns:a16="http://schemas.microsoft.com/office/drawing/2014/main" id="{ECE72F07-9AB0-1614-DE81-E1630DDE0D86}"/>
              </a:ext>
            </a:extLst>
          </p:cNvPr>
          <p:cNvSpPr txBox="1"/>
          <p:nvPr/>
        </p:nvSpPr>
        <p:spPr>
          <a:xfrm>
            <a:off x="266698" y="239486"/>
            <a:ext cx="7690759" cy="461665"/>
          </a:xfrm>
          <a:prstGeom prst="rect">
            <a:avLst/>
          </a:prstGeom>
          <a:noFill/>
        </p:spPr>
        <p:txBody>
          <a:bodyPr wrap="square" rtlCol="0">
            <a:spAutoFit/>
          </a:bodyPr>
          <a:lstStyle/>
          <a:p>
            <a:r>
              <a:rPr lang="es-ES" sz="2400" b="1" dirty="0">
                <a:latin typeface="Arial" panose="020B0604020202020204" pitchFamily="34" charset="0"/>
                <a:cs typeface="Arial" panose="020B0604020202020204" pitchFamily="34" charset="0"/>
              </a:rPr>
              <a:t>PLANTEAMIENTO DEL PROBLEMA</a:t>
            </a:r>
            <a:endParaRPr lang="es-CO"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336244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C5FA7CC-8AF8-13DC-8AA7-1EEB0B8F6360}"/>
              </a:ext>
            </a:extLst>
          </p:cNvPr>
          <p:cNvSpPr txBox="1"/>
          <p:nvPr/>
        </p:nvSpPr>
        <p:spPr>
          <a:xfrm>
            <a:off x="520506" y="1776919"/>
            <a:ext cx="3713870" cy="3365024"/>
          </a:xfrm>
          <a:prstGeom prst="rect">
            <a:avLst/>
          </a:prstGeom>
          <a:noFill/>
        </p:spPr>
        <p:txBody>
          <a:bodyPr wrap="square" rtlCol="0">
            <a:spAutoFit/>
          </a:bodyPr>
          <a:lstStyle/>
          <a:p>
            <a:pPr algn="just">
              <a:lnSpc>
                <a:spcPct val="150000"/>
              </a:lnSpc>
            </a:pPr>
            <a:r>
              <a:rPr lang="es-ES" dirty="0">
                <a:latin typeface="Arial" panose="020B0604020202020204" pitchFamily="34" charset="0"/>
                <a:cs typeface="Arial" panose="020B0604020202020204" pitchFamily="34" charset="0"/>
              </a:rPr>
              <a:t>Se plantea como interrogante o pregunta de investigación, ¿Cuál sería la incidencia del sistema de costos por actividades ABC en la toma de decisiones por parte de la administración en la Distribuidora de Carnes Nicol del municipio de Totoró Cauca?</a:t>
            </a:r>
            <a:endParaRPr lang="es-CO" dirty="0">
              <a:latin typeface="Arial" panose="020B0604020202020204" pitchFamily="34" charset="0"/>
              <a:cs typeface="Arial" panose="020B0604020202020204" pitchFamily="34" charset="0"/>
            </a:endParaRPr>
          </a:p>
        </p:txBody>
      </p:sp>
      <p:sp>
        <p:nvSpPr>
          <p:cNvPr id="4" name="CuadroTexto 3">
            <a:extLst>
              <a:ext uri="{FF2B5EF4-FFF2-40B4-BE49-F238E27FC236}">
                <a16:creationId xmlns:a16="http://schemas.microsoft.com/office/drawing/2014/main" id="{ECE72F07-9AB0-1614-DE81-E1630DDE0D86}"/>
              </a:ext>
            </a:extLst>
          </p:cNvPr>
          <p:cNvSpPr txBox="1"/>
          <p:nvPr/>
        </p:nvSpPr>
        <p:spPr>
          <a:xfrm>
            <a:off x="266698" y="239486"/>
            <a:ext cx="7690759" cy="461665"/>
          </a:xfrm>
          <a:prstGeom prst="rect">
            <a:avLst/>
          </a:prstGeom>
          <a:noFill/>
        </p:spPr>
        <p:txBody>
          <a:bodyPr wrap="square" rtlCol="0">
            <a:spAutoFit/>
          </a:bodyPr>
          <a:lstStyle/>
          <a:p>
            <a:r>
              <a:rPr lang="es-ES" sz="2400" b="1" dirty="0">
                <a:latin typeface="Arial" panose="020B0604020202020204" pitchFamily="34" charset="0"/>
                <a:cs typeface="Arial" panose="020B0604020202020204" pitchFamily="34" charset="0"/>
              </a:rPr>
              <a:t>FORMULACIÓN DEL PROBLEMA</a:t>
            </a:r>
            <a:endParaRPr lang="es-CO" sz="2400" b="1" dirty="0">
              <a:latin typeface="Arial" panose="020B0604020202020204" pitchFamily="34" charset="0"/>
              <a:cs typeface="Arial" panose="020B0604020202020204" pitchFamily="34" charset="0"/>
            </a:endParaRPr>
          </a:p>
        </p:txBody>
      </p:sp>
      <p:pic>
        <p:nvPicPr>
          <p:cNvPr id="5" name="Imagen 4">
            <a:extLst>
              <a:ext uri="{FF2B5EF4-FFF2-40B4-BE49-F238E27FC236}">
                <a16:creationId xmlns:a16="http://schemas.microsoft.com/office/drawing/2014/main" id="{6174041A-4764-A889-575E-4F771852758B}"/>
              </a:ext>
            </a:extLst>
          </p:cNvPr>
          <p:cNvPicPr>
            <a:picLocks noChangeAspect="1"/>
          </p:cNvPicPr>
          <p:nvPr/>
        </p:nvPicPr>
        <p:blipFill>
          <a:blip r:embed="rId3"/>
          <a:stretch>
            <a:fillRect/>
          </a:stretch>
        </p:blipFill>
        <p:spPr>
          <a:xfrm>
            <a:off x="4572001" y="1521857"/>
            <a:ext cx="3845380" cy="4290646"/>
          </a:xfrm>
          <a:prstGeom prst="rect">
            <a:avLst/>
          </a:prstGeom>
        </p:spPr>
      </p:pic>
    </p:spTree>
    <p:extLst>
      <p:ext uri="{BB962C8B-B14F-4D97-AF65-F5344CB8AC3E}">
        <p14:creationId xmlns:p14="http://schemas.microsoft.com/office/powerpoint/2010/main" val="32669052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C5FA7CC-8AF8-13DC-8AA7-1EEB0B8F6360}"/>
              </a:ext>
            </a:extLst>
          </p:cNvPr>
          <p:cNvSpPr txBox="1"/>
          <p:nvPr/>
        </p:nvSpPr>
        <p:spPr>
          <a:xfrm>
            <a:off x="482600" y="992040"/>
            <a:ext cx="8407400" cy="7306808"/>
          </a:xfrm>
          <a:prstGeom prst="rect">
            <a:avLst/>
          </a:prstGeom>
          <a:noFill/>
        </p:spPr>
        <p:txBody>
          <a:bodyPr wrap="square" rtlCol="0">
            <a:spAutoFit/>
          </a:bodyPr>
          <a:lstStyle/>
          <a:p>
            <a:pPr algn="just">
              <a:lnSpc>
                <a:spcPct val="150000"/>
              </a:lnSpc>
            </a:pPr>
            <a:r>
              <a:rPr lang="es-ES" sz="2000" b="1" dirty="0">
                <a:latin typeface="Arial" panose="020B0604020202020204" pitchFamily="34" charset="0"/>
                <a:cs typeface="Arial" panose="020B0604020202020204" pitchFamily="34" charset="0"/>
              </a:rPr>
              <a:t>Objetivo general</a:t>
            </a:r>
          </a:p>
          <a:p>
            <a:pPr algn="just">
              <a:lnSpc>
                <a:spcPct val="150000"/>
              </a:lnSpc>
            </a:pPr>
            <a:r>
              <a:rPr lang="es-ES" sz="2000" dirty="0">
                <a:latin typeface="Arial" panose="020B0604020202020204" pitchFamily="34" charset="0"/>
                <a:cs typeface="Arial" panose="020B0604020202020204" pitchFamily="34" charset="0"/>
              </a:rPr>
              <a:t>Diseñar un sistema de costos ABC para la Distribuidora de Carnes Nicol para la toma de decisiones que permitan su futura sostenibilidad y rentabilidad.</a:t>
            </a:r>
            <a:endParaRPr lang="es-ES" sz="2000" b="1" dirty="0">
              <a:latin typeface="Arial" panose="020B0604020202020204" pitchFamily="34" charset="0"/>
              <a:cs typeface="Arial" panose="020B0604020202020204" pitchFamily="34" charset="0"/>
            </a:endParaRPr>
          </a:p>
          <a:p>
            <a:pPr algn="just">
              <a:lnSpc>
                <a:spcPct val="150000"/>
              </a:lnSpc>
            </a:pPr>
            <a:endParaRPr lang="es-ES" sz="2000" b="1" dirty="0">
              <a:latin typeface="Arial" panose="020B0604020202020204" pitchFamily="34" charset="0"/>
              <a:cs typeface="Arial" panose="020B0604020202020204" pitchFamily="34" charset="0"/>
            </a:endParaRPr>
          </a:p>
          <a:p>
            <a:pPr algn="just">
              <a:lnSpc>
                <a:spcPct val="150000"/>
              </a:lnSpc>
            </a:pPr>
            <a:r>
              <a:rPr lang="es-ES" sz="2000" b="1" dirty="0">
                <a:latin typeface="Arial" panose="020B0604020202020204" pitchFamily="34" charset="0"/>
                <a:cs typeface="Arial" panose="020B0604020202020204" pitchFamily="34" charset="0"/>
              </a:rPr>
              <a:t>Objetivos específicos</a:t>
            </a:r>
          </a:p>
          <a:p>
            <a:pPr marL="285750" indent="-285750" algn="just">
              <a:lnSpc>
                <a:spcPct val="150000"/>
              </a:lnSpc>
              <a:buFont typeface="Wingdings" panose="05000000000000000000" pitchFamily="2" charset="2"/>
              <a:buChar char="Ø"/>
            </a:pPr>
            <a:r>
              <a:rPr lang="es-ES" sz="2000" dirty="0">
                <a:latin typeface="Arial" panose="020B0604020202020204" pitchFamily="34" charset="0"/>
                <a:cs typeface="Arial" panose="020B0604020202020204" pitchFamily="34" charset="0"/>
              </a:rPr>
              <a:t>Caracterizar los procesos significativos que se adelantan en la gestión administrativa y la comercialización de los productos en la Distribuidora de Carnes Nicol.</a:t>
            </a:r>
          </a:p>
          <a:p>
            <a:pPr marL="285750" indent="-285750" algn="just">
              <a:lnSpc>
                <a:spcPct val="150000"/>
              </a:lnSpc>
              <a:buFont typeface="Wingdings" panose="05000000000000000000" pitchFamily="2" charset="2"/>
              <a:buChar char="Ø"/>
            </a:pPr>
            <a:r>
              <a:rPr lang="es-ES" sz="2000" dirty="0">
                <a:latin typeface="Arial" panose="020B0604020202020204" pitchFamily="34" charset="0"/>
                <a:cs typeface="Arial" panose="020B0604020202020204" pitchFamily="34" charset="0"/>
              </a:rPr>
              <a:t>Determinar los costos que se generan en la gestión administrativa y la comercialización de los productos para la Distribuidora de Carnes Nicol.</a:t>
            </a:r>
          </a:p>
          <a:p>
            <a:pPr marL="285750" indent="-285750" algn="just">
              <a:lnSpc>
                <a:spcPct val="150000"/>
              </a:lnSpc>
              <a:buFont typeface="Wingdings" panose="05000000000000000000" pitchFamily="2" charset="2"/>
              <a:buChar char="Ø"/>
            </a:pPr>
            <a:r>
              <a:rPr lang="es-ES" sz="2000" dirty="0">
                <a:latin typeface="Arial" panose="020B0604020202020204" pitchFamily="34" charset="0"/>
                <a:cs typeface="Arial" panose="020B0604020202020204" pitchFamily="34" charset="0"/>
              </a:rPr>
              <a:t>Diseñar una propuesta para la implementación de un sistema de costos ABC en la Distribuidora de Carnes Nicol</a:t>
            </a:r>
            <a:r>
              <a:rPr lang="es-ES" sz="2800" dirty="0">
                <a:latin typeface="Arial" panose="020B0604020202020204" pitchFamily="34" charset="0"/>
                <a:cs typeface="Arial" panose="020B0604020202020204" pitchFamily="34" charset="0"/>
              </a:rPr>
              <a:t>.</a:t>
            </a:r>
          </a:p>
          <a:p>
            <a:pPr algn="just">
              <a:lnSpc>
                <a:spcPct val="150000"/>
              </a:lnSpc>
            </a:pPr>
            <a:endParaRPr lang="es-ES" sz="2800" dirty="0">
              <a:latin typeface="Arial" panose="020B0604020202020204" pitchFamily="34" charset="0"/>
              <a:cs typeface="Arial" panose="020B0604020202020204" pitchFamily="34" charset="0"/>
            </a:endParaRPr>
          </a:p>
        </p:txBody>
      </p:sp>
      <p:sp>
        <p:nvSpPr>
          <p:cNvPr id="4" name="CuadroTexto 3">
            <a:extLst>
              <a:ext uri="{FF2B5EF4-FFF2-40B4-BE49-F238E27FC236}">
                <a16:creationId xmlns:a16="http://schemas.microsoft.com/office/drawing/2014/main" id="{ECE72F07-9AB0-1614-DE81-E1630DDE0D86}"/>
              </a:ext>
            </a:extLst>
          </p:cNvPr>
          <p:cNvSpPr txBox="1"/>
          <p:nvPr/>
        </p:nvSpPr>
        <p:spPr>
          <a:xfrm>
            <a:off x="622300" y="232569"/>
            <a:ext cx="3949700" cy="461665"/>
          </a:xfrm>
          <a:prstGeom prst="rect">
            <a:avLst/>
          </a:prstGeom>
          <a:noFill/>
        </p:spPr>
        <p:txBody>
          <a:bodyPr wrap="square" rtlCol="0">
            <a:spAutoFit/>
          </a:bodyPr>
          <a:lstStyle/>
          <a:p>
            <a:r>
              <a:rPr lang="es-ES" sz="2400" b="1" dirty="0">
                <a:latin typeface="Arial" panose="020B0604020202020204" pitchFamily="34" charset="0"/>
                <a:cs typeface="Arial" panose="020B0604020202020204" pitchFamily="34" charset="0"/>
              </a:rPr>
              <a:t>OBJETIVOS </a:t>
            </a:r>
            <a:endParaRPr lang="es-CO"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635457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C5FA7CC-8AF8-13DC-8AA7-1EEB0B8F6360}"/>
              </a:ext>
            </a:extLst>
          </p:cNvPr>
          <p:cNvSpPr txBox="1"/>
          <p:nvPr/>
        </p:nvSpPr>
        <p:spPr>
          <a:xfrm>
            <a:off x="300251" y="922989"/>
            <a:ext cx="8056001" cy="4075155"/>
          </a:xfrm>
          <a:prstGeom prst="rect">
            <a:avLst/>
          </a:prstGeom>
          <a:noFill/>
        </p:spPr>
        <p:txBody>
          <a:bodyPr wrap="square" rtlCol="0">
            <a:spAutoFit/>
          </a:bodyPr>
          <a:lstStyle/>
          <a:p>
            <a:pPr algn="just">
              <a:lnSpc>
                <a:spcPct val="150000"/>
              </a:lnSpc>
            </a:pPr>
            <a:endParaRPr lang="es-ES" sz="2000" b="1" dirty="0">
              <a:latin typeface="Arial" panose="020B0604020202020204" pitchFamily="34" charset="0"/>
              <a:cs typeface="Arial" panose="020B0604020202020204" pitchFamily="34" charset="0"/>
            </a:endParaRPr>
          </a:p>
          <a:p>
            <a:pPr marL="342900" indent="-342900" algn="just">
              <a:lnSpc>
                <a:spcPct val="150000"/>
              </a:lnSpc>
              <a:buFont typeface="Wingdings" panose="05000000000000000000" pitchFamily="2" charset="2"/>
              <a:buChar char="Ø"/>
            </a:pPr>
            <a:r>
              <a:rPr lang="es-ES" sz="2000" dirty="0">
                <a:latin typeface="Arial" panose="020B0604020202020204" pitchFamily="34" charset="0"/>
                <a:cs typeface="Arial" panose="020B0604020202020204" pitchFamily="34" charset="0"/>
              </a:rPr>
              <a:t>Conceptos de costos</a:t>
            </a:r>
          </a:p>
          <a:p>
            <a:pPr marL="342900" indent="-342900" algn="just">
              <a:lnSpc>
                <a:spcPct val="150000"/>
              </a:lnSpc>
              <a:buFont typeface="Wingdings" panose="05000000000000000000" pitchFamily="2" charset="2"/>
              <a:buChar char="Ø"/>
            </a:pPr>
            <a:r>
              <a:rPr lang="es-ES" sz="2000" dirty="0">
                <a:latin typeface="Arial" panose="020B0604020202020204" pitchFamily="34" charset="0"/>
                <a:cs typeface="Arial" panose="020B0604020202020204" pitchFamily="34" charset="0"/>
              </a:rPr>
              <a:t>Elementos de costo (materia prima directa e indirecta, mano de obra directa e indirecta y costos indirectos de fabricación)</a:t>
            </a:r>
          </a:p>
          <a:p>
            <a:pPr marL="342900" indent="-342900" algn="just">
              <a:lnSpc>
                <a:spcPct val="150000"/>
              </a:lnSpc>
              <a:buFont typeface="Wingdings" panose="05000000000000000000" pitchFamily="2" charset="2"/>
              <a:buChar char="Ø"/>
            </a:pPr>
            <a:r>
              <a:rPr lang="es-ES" sz="2000" dirty="0">
                <a:latin typeface="Arial" panose="020B0604020202020204" pitchFamily="34" charset="0"/>
                <a:cs typeface="Arial" panose="020B0604020202020204" pitchFamily="34" charset="0"/>
              </a:rPr>
              <a:t>Costos por actividades  ABC</a:t>
            </a:r>
          </a:p>
          <a:p>
            <a:pPr algn="just">
              <a:lnSpc>
                <a:spcPct val="150000"/>
              </a:lnSpc>
            </a:pPr>
            <a:endParaRPr lang="es-ES" sz="2000" dirty="0">
              <a:latin typeface="Arial" panose="020B0604020202020204" pitchFamily="34" charset="0"/>
              <a:cs typeface="Arial" panose="020B0604020202020204" pitchFamily="34" charset="0"/>
            </a:endParaRPr>
          </a:p>
          <a:p>
            <a:pPr algn="just">
              <a:lnSpc>
                <a:spcPct val="150000"/>
              </a:lnSpc>
            </a:pPr>
            <a:endParaRPr lang="es-ES" sz="2800" dirty="0">
              <a:latin typeface="Arial" panose="020B0604020202020204" pitchFamily="34" charset="0"/>
              <a:cs typeface="Arial" panose="020B0604020202020204" pitchFamily="34" charset="0"/>
            </a:endParaRPr>
          </a:p>
          <a:p>
            <a:pPr marL="342900" indent="-342900" algn="just">
              <a:lnSpc>
                <a:spcPct val="150000"/>
              </a:lnSpc>
              <a:buFont typeface="Arial" panose="020B0604020202020204" pitchFamily="34" charset="0"/>
              <a:buChar char="•"/>
            </a:pPr>
            <a:endParaRPr lang="es-ES" sz="2800" dirty="0">
              <a:latin typeface="Arial" panose="020B0604020202020204" pitchFamily="34" charset="0"/>
              <a:cs typeface="Arial" panose="020B0604020202020204" pitchFamily="34" charset="0"/>
            </a:endParaRPr>
          </a:p>
        </p:txBody>
      </p:sp>
      <p:sp>
        <p:nvSpPr>
          <p:cNvPr id="4" name="CuadroTexto 3">
            <a:extLst>
              <a:ext uri="{FF2B5EF4-FFF2-40B4-BE49-F238E27FC236}">
                <a16:creationId xmlns:a16="http://schemas.microsoft.com/office/drawing/2014/main" id="{ECE72F07-9AB0-1614-DE81-E1630DDE0D86}"/>
              </a:ext>
            </a:extLst>
          </p:cNvPr>
          <p:cNvSpPr txBox="1"/>
          <p:nvPr/>
        </p:nvSpPr>
        <p:spPr>
          <a:xfrm>
            <a:off x="622299" y="232569"/>
            <a:ext cx="5888567" cy="461665"/>
          </a:xfrm>
          <a:prstGeom prst="rect">
            <a:avLst/>
          </a:prstGeom>
          <a:noFill/>
        </p:spPr>
        <p:txBody>
          <a:bodyPr wrap="square" rtlCol="0">
            <a:spAutoFit/>
          </a:bodyPr>
          <a:lstStyle/>
          <a:p>
            <a:r>
              <a:rPr lang="es-ES" sz="2400" b="1" dirty="0">
                <a:latin typeface="Arial" panose="020B0604020202020204" pitchFamily="34" charset="0"/>
                <a:cs typeface="Arial" panose="020B0604020202020204" pitchFamily="34" charset="0"/>
              </a:rPr>
              <a:t>MARCO REFERENCIAL </a:t>
            </a:r>
            <a:endParaRPr lang="es-CO" sz="2400" b="1" dirty="0">
              <a:latin typeface="Arial" panose="020B0604020202020204" pitchFamily="34" charset="0"/>
              <a:cs typeface="Arial" panose="020B0604020202020204" pitchFamily="34" charset="0"/>
            </a:endParaRPr>
          </a:p>
        </p:txBody>
      </p:sp>
      <p:pic>
        <p:nvPicPr>
          <p:cNvPr id="5" name="Imagen 4">
            <a:extLst>
              <a:ext uri="{FF2B5EF4-FFF2-40B4-BE49-F238E27FC236}">
                <a16:creationId xmlns:a16="http://schemas.microsoft.com/office/drawing/2014/main" id="{F6BAFC12-4EA7-F996-24BD-8980F0E42545}"/>
              </a:ext>
            </a:extLst>
          </p:cNvPr>
          <p:cNvPicPr>
            <a:picLocks noChangeAspect="1"/>
          </p:cNvPicPr>
          <p:nvPr/>
        </p:nvPicPr>
        <p:blipFill>
          <a:blip r:embed="rId3"/>
          <a:stretch>
            <a:fillRect/>
          </a:stretch>
        </p:blipFill>
        <p:spPr>
          <a:xfrm>
            <a:off x="3780431" y="3429000"/>
            <a:ext cx="4794186" cy="297407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14794521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C5FA7CC-8AF8-13DC-8AA7-1EEB0B8F6360}"/>
              </a:ext>
            </a:extLst>
          </p:cNvPr>
          <p:cNvSpPr txBox="1"/>
          <p:nvPr/>
        </p:nvSpPr>
        <p:spPr>
          <a:xfrm>
            <a:off x="368300" y="1059888"/>
            <a:ext cx="8407400" cy="6198813"/>
          </a:xfrm>
          <a:prstGeom prst="rect">
            <a:avLst/>
          </a:prstGeom>
          <a:noFill/>
        </p:spPr>
        <p:txBody>
          <a:bodyPr wrap="square" rtlCol="0">
            <a:spAutoFit/>
          </a:bodyPr>
          <a:lstStyle/>
          <a:p>
            <a:pPr marL="285750" indent="-285750" algn="just">
              <a:lnSpc>
                <a:spcPct val="150000"/>
              </a:lnSpc>
              <a:buFont typeface="Wingdings" panose="05000000000000000000" pitchFamily="2" charset="2"/>
              <a:buChar char="Ø"/>
            </a:pPr>
            <a:r>
              <a:rPr lang="es-ES" sz="2000" dirty="0">
                <a:latin typeface="Arial" panose="020B0604020202020204" pitchFamily="34" charset="0"/>
                <a:cs typeface="Arial" panose="020B0604020202020204" pitchFamily="34" charset="0"/>
              </a:rPr>
              <a:t>Decreto 1500 de 2007 el cual reglamenta de manera técnica, el Sistema Oficial de Inspección, Vigilancia y Control de Carne, Productos Cárnicos Comestibles y derivados Cárnicos destinados para el consumo humano.</a:t>
            </a:r>
          </a:p>
          <a:p>
            <a:pPr marL="285750" indent="-285750" algn="just">
              <a:lnSpc>
                <a:spcPct val="150000"/>
              </a:lnSpc>
              <a:buFont typeface="Wingdings" panose="05000000000000000000" pitchFamily="2" charset="2"/>
              <a:buChar char="Ø"/>
            </a:pPr>
            <a:r>
              <a:rPr lang="es-ES" sz="2000" dirty="0">
                <a:latin typeface="Arial" panose="020B0604020202020204" pitchFamily="34" charset="0"/>
                <a:cs typeface="Arial" panose="020B0604020202020204" pitchFamily="34" charset="0"/>
              </a:rPr>
              <a:t>Resolución 072 de 2007 que es un manual de BPM para la producción y obtención de piel de ganado bovino y bufalino.</a:t>
            </a:r>
          </a:p>
          <a:p>
            <a:pPr marL="285750" indent="-285750" algn="just">
              <a:lnSpc>
                <a:spcPct val="150000"/>
              </a:lnSpc>
              <a:buFont typeface="Wingdings" panose="05000000000000000000" pitchFamily="2" charset="2"/>
              <a:buChar char="Ø"/>
            </a:pPr>
            <a:r>
              <a:rPr lang="es-ES" sz="2000" dirty="0">
                <a:latin typeface="Arial" panose="020B0604020202020204" pitchFamily="34" charset="0"/>
                <a:cs typeface="Arial" panose="020B0604020202020204" pitchFamily="34" charset="0"/>
              </a:rPr>
              <a:t>Resolución 2905 de 2007 que establece un reglamento técnico de sanidad e inocuidad para carne y productos cárnicos.</a:t>
            </a:r>
          </a:p>
          <a:p>
            <a:pPr marL="285750" indent="-285750" algn="just">
              <a:lnSpc>
                <a:spcPct val="150000"/>
              </a:lnSpc>
              <a:buFont typeface="Wingdings" panose="05000000000000000000" pitchFamily="2" charset="2"/>
              <a:buChar char="Ø"/>
            </a:pPr>
            <a:r>
              <a:rPr lang="es-ES" sz="2000" dirty="0">
                <a:latin typeface="Arial" panose="020B0604020202020204" pitchFamily="34" charset="0"/>
                <a:cs typeface="Arial" panose="020B0604020202020204" pitchFamily="34" charset="0"/>
              </a:rPr>
              <a:t>Resolución 18119 de 2007 establece los mínimos para acceder a categorías de plantas de beneficio mejor cualificadas.</a:t>
            </a:r>
          </a:p>
          <a:p>
            <a:pPr marL="285750" indent="-285750" algn="just">
              <a:lnSpc>
                <a:spcPct val="150000"/>
              </a:lnSpc>
              <a:buFont typeface="Wingdings" panose="05000000000000000000" pitchFamily="2" charset="2"/>
              <a:buChar char="Ø"/>
            </a:pPr>
            <a:r>
              <a:rPr lang="es-ES" sz="2000" dirty="0">
                <a:latin typeface="Arial" panose="020B0604020202020204" pitchFamily="34" charset="0"/>
                <a:cs typeface="Arial" panose="020B0604020202020204" pitchFamily="34" charset="0"/>
              </a:rPr>
              <a:t>Resolución 3753 De 2013 la cual regula la inspección y vigilancia a lo largo de la cadena cárnica.</a:t>
            </a:r>
          </a:p>
          <a:p>
            <a:pPr marL="342900" indent="-342900" algn="just">
              <a:lnSpc>
                <a:spcPct val="150000"/>
              </a:lnSpc>
              <a:buFont typeface="Arial" panose="020B0604020202020204" pitchFamily="34" charset="0"/>
              <a:buChar char="•"/>
            </a:pPr>
            <a:endParaRPr lang="es-ES" sz="2000" dirty="0">
              <a:latin typeface="Arial" panose="020B0604020202020204" pitchFamily="34" charset="0"/>
              <a:cs typeface="Arial" panose="020B0604020202020204" pitchFamily="34" charset="0"/>
            </a:endParaRPr>
          </a:p>
        </p:txBody>
      </p:sp>
      <p:sp>
        <p:nvSpPr>
          <p:cNvPr id="4" name="CuadroTexto 3">
            <a:extLst>
              <a:ext uri="{FF2B5EF4-FFF2-40B4-BE49-F238E27FC236}">
                <a16:creationId xmlns:a16="http://schemas.microsoft.com/office/drawing/2014/main" id="{ECE72F07-9AB0-1614-DE81-E1630DDE0D86}"/>
              </a:ext>
            </a:extLst>
          </p:cNvPr>
          <p:cNvSpPr txBox="1"/>
          <p:nvPr/>
        </p:nvSpPr>
        <p:spPr>
          <a:xfrm>
            <a:off x="622299" y="232569"/>
            <a:ext cx="5888567" cy="461665"/>
          </a:xfrm>
          <a:prstGeom prst="rect">
            <a:avLst/>
          </a:prstGeom>
          <a:noFill/>
        </p:spPr>
        <p:txBody>
          <a:bodyPr wrap="square" rtlCol="0">
            <a:spAutoFit/>
          </a:bodyPr>
          <a:lstStyle/>
          <a:p>
            <a:r>
              <a:rPr lang="es-ES" sz="2400" b="1" dirty="0">
                <a:latin typeface="Arial" panose="020B0604020202020204" pitchFamily="34" charset="0"/>
                <a:cs typeface="Arial" panose="020B0604020202020204" pitchFamily="34" charset="0"/>
              </a:rPr>
              <a:t>MARCO LEGAL </a:t>
            </a:r>
            <a:endParaRPr lang="es-CO"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743847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C5FA7CC-8AF8-13DC-8AA7-1EEB0B8F6360}"/>
              </a:ext>
            </a:extLst>
          </p:cNvPr>
          <p:cNvSpPr txBox="1"/>
          <p:nvPr/>
        </p:nvSpPr>
        <p:spPr>
          <a:xfrm>
            <a:off x="368300" y="1293688"/>
            <a:ext cx="8407400" cy="830997"/>
          </a:xfrm>
          <a:prstGeom prst="rect">
            <a:avLst/>
          </a:prstGeom>
          <a:noFill/>
        </p:spPr>
        <p:txBody>
          <a:bodyPr wrap="square" rtlCol="0">
            <a:spAutoFit/>
          </a:bodyPr>
          <a:lstStyle/>
          <a:p>
            <a:pPr algn="just"/>
            <a:endParaRPr lang="es-ES" sz="2400"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endParaRPr lang="es-ES" sz="2400" dirty="0">
              <a:latin typeface="Arial" panose="020B0604020202020204" pitchFamily="34" charset="0"/>
              <a:cs typeface="Arial" panose="020B0604020202020204" pitchFamily="34" charset="0"/>
            </a:endParaRPr>
          </a:p>
        </p:txBody>
      </p:sp>
      <p:sp>
        <p:nvSpPr>
          <p:cNvPr id="4" name="CuadroTexto 3">
            <a:extLst>
              <a:ext uri="{FF2B5EF4-FFF2-40B4-BE49-F238E27FC236}">
                <a16:creationId xmlns:a16="http://schemas.microsoft.com/office/drawing/2014/main" id="{ECE72F07-9AB0-1614-DE81-E1630DDE0D86}"/>
              </a:ext>
            </a:extLst>
          </p:cNvPr>
          <p:cNvSpPr txBox="1"/>
          <p:nvPr/>
        </p:nvSpPr>
        <p:spPr>
          <a:xfrm>
            <a:off x="274827" y="245682"/>
            <a:ext cx="6337301" cy="461665"/>
          </a:xfrm>
          <a:prstGeom prst="rect">
            <a:avLst/>
          </a:prstGeom>
          <a:noFill/>
        </p:spPr>
        <p:txBody>
          <a:bodyPr wrap="square" rtlCol="0">
            <a:spAutoFit/>
          </a:bodyPr>
          <a:lstStyle/>
          <a:p>
            <a:r>
              <a:rPr lang="es-ES" sz="2400" b="1" dirty="0">
                <a:latin typeface="Arial" panose="020B0604020202020204" pitchFamily="34" charset="0"/>
                <a:cs typeface="Arial" panose="020B0604020202020204" pitchFamily="34" charset="0"/>
              </a:rPr>
              <a:t>ESTRUCTURA ORGANIZACIONAL </a:t>
            </a:r>
            <a:endParaRPr lang="es-CO" sz="2400" b="1" dirty="0">
              <a:latin typeface="Arial" panose="020B0604020202020204" pitchFamily="34" charset="0"/>
              <a:cs typeface="Arial" panose="020B0604020202020204" pitchFamily="34" charset="0"/>
            </a:endParaRPr>
          </a:p>
        </p:txBody>
      </p:sp>
      <p:pic>
        <p:nvPicPr>
          <p:cNvPr id="5" name="Imagen 4">
            <a:extLst>
              <a:ext uri="{FF2B5EF4-FFF2-40B4-BE49-F238E27FC236}">
                <a16:creationId xmlns:a16="http://schemas.microsoft.com/office/drawing/2014/main" id="{C946DD18-70B9-FE73-2ACF-A8BC9BFA8BC6}"/>
              </a:ext>
            </a:extLst>
          </p:cNvPr>
          <p:cNvPicPr>
            <a:picLocks noChangeAspect="1"/>
          </p:cNvPicPr>
          <p:nvPr/>
        </p:nvPicPr>
        <p:blipFill>
          <a:blip r:embed="rId3"/>
          <a:stretch>
            <a:fillRect/>
          </a:stretch>
        </p:blipFill>
        <p:spPr>
          <a:xfrm>
            <a:off x="444500" y="1709186"/>
            <a:ext cx="8255000" cy="3793066"/>
          </a:xfrm>
          <a:prstGeom prst="rect">
            <a:avLst/>
          </a:prstGeom>
        </p:spPr>
      </p:pic>
    </p:spTree>
    <p:extLst>
      <p:ext uri="{BB962C8B-B14F-4D97-AF65-F5344CB8AC3E}">
        <p14:creationId xmlns:p14="http://schemas.microsoft.com/office/powerpoint/2010/main" val="37925521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C5FA7CC-8AF8-13DC-8AA7-1EEB0B8F6360}"/>
              </a:ext>
            </a:extLst>
          </p:cNvPr>
          <p:cNvSpPr txBox="1"/>
          <p:nvPr/>
        </p:nvSpPr>
        <p:spPr>
          <a:xfrm>
            <a:off x="469900" y="843881"/>
            <a:ext cx="8407400" cy="5575309"/>
          </a:xfrm>
          <a:prstGeom prst="rect">
            <a:avLst/>
          </a:prstGeom>
          <a:noFill/>
        </p:spPr>
        <p:txBody>
          <a:bodyPr wrap="square" rtlCol="0">
            <a:spAutoFit/>
          </a:bodyPr>
          <a:lstStyle/>
          <a:p>
            <a:pPr algn="just">
              <a:lnSpc>
                <a:spcPct val="150000"/>
              </a:lnSpc>
            </a:pPr>
            <a:r>
              <a:rPr lang="es-ES" sz="2000" b="1" dirty="0">
                <a:latin typeface="Arial" panose="020B0604020202020204" pitchFamily="34" charset="0"/>
                <a:cs typeface="Arial" panose="020B0604020202020204" pitchFamily="34" charset="0"/>
              </a:rPr>
              <a:t>Misión </a:t>
            </a:r>
          </a:p>
          <a:p>
            <a:pPr algn="just">
              <a:lnSpc>
                <a:spcPct val="150000"/>
              </a:lnSpc>
            </a:pPr>
            <a:r>
              <a:rPr lang="es-ES" sz="2000" dirty="0">
                <a:latin typeface="Arial" panose="020B0604020202020204" pitchFamily="34" charset="0"/>
                <a:cs typeface="Arial" panose="020B0604020202020204" pitchFamily="34" charset="0"/>
              </a:rPr>
              <a:t>La Distribuidora de Carnes Nicol es una microempresa dedicada a la venta y comercialización de carne de res de alta calidad, que garantiza un estricto control en los procesos de la cadena cárnica, asegurando al consumidor un alto valor nutricional y un cuidado al medio ambiente.</a:t>
            </a:r>
          </a:p>
          <a:p>
            <a:pPr algn="just">
              <a:lnSpc>
                <a:spcPct val="150000"/>
              </a:lnSpc>
            </a:pPr>
            <a:endParaRPr lang="es-ES" sz="2000" b="1" dirty="0">
              <a:latin typeface="Arial" panose="020B0604020202020204" pitchFamily="34" charset="0"/>
              <a:cs typeface="Arial" panose="020B0604020202020204" pitchFamily="34" charset="0"/>
            </a:endParaRPr>
          </a:p>
          <a:p>
            <a:pPr algn="just">
              <a:lnSpc>
                <a:spcPct val="150000"/>
              </a:lnSpc>
            </a:pPr>
            <a:r>
              <a:rPr lang="es-ES" sz="2000" b="1" dirty="0">
                <a:latin typeface="Arial" panose="020B0604020202020204" pitchFamily="34" charset="0"/>
                <a:cs typeface="Arial" panose="020B0604020202020204" pitchFamily="34" charset="0"/>
              </a:rPr>
              <a:t>Visión </a:t>
            </a:r>
          </a:p>
          <a:p>
            <a:pPr algn="just">
              <a:lnSpc>
                <a:spcPct val="150000"/>
              </a:lnSpc>
            </a:pPr>
            <a:r>
              <a:rPr lang="es-ES" sz="2000" dirty="0">
                <a:latin typeface="Arial" panose="020B0604020202020204" pitchFamily="34" charset="0"/>
                <a:cs typeface="Arial" panose="020B0604020202020204" pitchFamily="34" charset="0"/>
              </a:rPr>
              <a:t>La Distribuidora de Carnes Nicol para el 2027 será una empresa líder en el mercado de Carnes de Res, será reconocida en el departamento del Cauca como una empresa comprometida en la comercialización de alimentos desde el cumplimiento de estándares de calidad, autosostenible, responsable ambiental y socialmente.</a:t>
            </a:r>
          </a:p>
        </p:txBody>
      </p:sp>
      <p:sp>
        <p:nvSpPr>
          <p:cNvPr id="4" name="CuadroTexto 3">
            <a:extLst>
              <a:ext uri="{FF2B5EF4-FFF2-40B4-BE49-F238E27FC236}">
                <a16:creationId xmlns:a16="http://schemas.microsoft.com/office/drawing/2014/main" id="{ECE72F07-9AB0-1614-DE81-E1630DDE0D86}"/>
              </a:ext>
            </a:extLst>
          </p:cNvPr>
          <p:cNvSpPr txBox="1"/>
          <p:nvPr/>
        </p:nvSpPr>
        <p:spPr>
          <a:xfrm>
            <a:off x="368300" y="232569"/>
            <a:ext cx="6337301" cy="461665"/>
          </a:xfrm>
          <a:prstGeom prst="rect">
            <a:avLst/>
          </a:prstGeom>
          <a:noFill/>
        </p:spPr>
        <p:txBody>
          <a:bodyPr wrap="square" rtlCol="0">
            <a:spAutoFit/>
          </a:bodyPr>
          <a:lstStyle/>
          <a:p>
            <a:r>
              <a:rPr lang="es-ES" sz="2400" b="1" dirty="0">
                <a:latin typeface="Arial" panose="020B0604020202020204" pitchFamily="34" charset="0"/>
                <a:cs typeface="Arial" panose="020B0604020202020204" pitchFamily="34" charset="0"/>
              </a:rPr>
              <a:t>ESTRUCTURA ORGANIZACIONAL </a:t>
            </a:r>
            <a:endParaRPr lang="es-CO"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96739914"/>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371</TotalTime>
  <Words>1018</Words>
  <Application>Microsoft Office PowerPoint</Application>
  <PresentationFormat>Presentación en pantalla (4:3)</PresentationFormat>
  <Paragraphs>64</Paragraphs>
  <Slides>24</Slides>
  <Notes>1</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24</vt:i4>
      </vt:variant>
    </vt:vector>
  </HeadingPairs>
  <TitlesOfParts>
    <vt:vector size="29" baseType="lpstr">
      <vt:lpstr>Arial</vt:lpstr>
      <vt:lpstr>Calibri</vt:lpstr>
      <vt:lpstr>Calibri Light</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Microsoft Office User</dc:creator>
  <cp:lastModifiedBy>adriana castillo</cp:lastModifiedBy>
  <cp:revision>14</cp:revision>
  <dcterms:created xsi:type="dcterms:W3CDTF">2022-07-01T19:24:29Z</dcterms:created>
  <dcterms:modified xsi:type="dcterms:W3CDTF">2023-03-14T21:16:04Z</dcterms:modified>
</cp:coreProperties>
</file>